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7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8.xml" ContentType="application/vnd.openxmlformats-officedocument.presentationml.notesSlide+xml"/>
  <Override PartName="/ppt/tags/tag32.xml" ContentType="application/vnd.openxmlformats-officedocument.presentationml.tags+xml"/>
  <Override PartName="/ppt/charts/chart1.xml" ContentType="application/vnd.openxmlformats-officedocument.drawingml.chart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9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9" r:id="rId2"/>
    <p:sldId id="302" r:id="rId3"/>
    <p:sldId id="337" r:id="rId4"/>
    <p:sldId id="350" r:id="rId5"/>
    <p:sldId id="335" r:id="rId6"/>
    <p:sldId id="349" r:id="rId7"/>
    <p:sldId id="340" r:id="rId8"/>
    <p:sldId id="353" r:id="rId9"/>
    <p:sldId id="343" r:id="rId10"/>
    <p:sldId id="354" r:id="rId11"/>
    <p:sldId id="355" r:id="rId12"/>
    <p:sldId id="391" r:id="rId13"/>
    <p:sldId id="390" r:id="rId14"/>
    <p:sldId id="334" r:id="rId15"/>
    <p:sldId id="374" r:id="rId16"/>
    <p:sldId id="371" r:id="rId17"/>
    <p:sldId id="392" r:id="rId18"/>
    <p:sldId id="393" r:id="rId19"/>
    <p:sldId id="375" r:id="rId20"/>
    <p:sldId id="376" r:id="rId21"/>
    <p:sldId id="346" r:id="rId22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00E"/>
    <a:srgbClr val="CC99FF"/>
    <a:srgbClr val="F6862A"/>
    <a:srgbClr val="F89D52"/>
    <a:srgbClr val="009900"/>
    <a:srgbClr val="FFFFFF"/>
    <a:srgbClr val="7EEE7E"/>
    <a:srgbClr val="CAE8CB"/>
    <a:srgbClr val="F2B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58" autoAdjust="0"/>
    <p:restoredTop sz="93146" autoAdjust="0"/>
  </p:normalViewPr>
  <p:slideViewPr>
    <p:cSldViewPr>
      <p:cViewPr varScale="1">
        <p:scale>
          <a:sx n="81" d="100"/>
          <a:sy n="81" d="100"/>
        </p:scale>
        <p:origin x="-70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88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teri\Dropbox\Presentations\2016%20presentations\Graphs%20for%20presentation%20to%20com%20dir%20reg%20on%20enqu%20comp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Sheet2!$C$4</c:f>
              <c:strCache>
                <c:ptCount val="1"/>
                <c:pt idx="0">
                  <c:v>Chronique (3 ans ou plus)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Sheet2!$B$5:$B$9</c:f>
              <c:strCache>
                <c:ptCount val="5"/>
                <c:pt idx="0">
                  <c:v>Lieux extérieurs</c:v>
                </c:pt>
                <c:pt idx="1">
                  <c:v>Refuges</c:v>
                </c:pt>
                <c:pt idx="2">
                  <c:v>Logements transitoires</c:v>
                </c:pt>
                <c:pt idx="3">
                  <c:v>Itinérance cachée</c:v>
                </c:pt>
                <c:pt idx="4">
                  <c:v>Total</c:v>
                </c:pt>
              </c:strCache>
            </c:strRef>
          </c:cat>
          <c:val>
            <c:numRef>
              <c:f>Sheet2!$C$5:$C$9</c:f>
              <c:numCache>
                <c:formatCode>General</c:formatCode>
                <c:ptCount val="5"/>
                <c:pt idx="0">
                  <c:v>42</c:v>
                </c:pt>
                <c:pt idx="1">
                  <c:v>27</c:v>
                </c:pt>
                <c:pt idx="2">
                  <c:v>32</c:v>
                </c:pt>
                <c:pt idx="3">
                  <c:v>30</c:v>
                </c:pt>
                <c:pt idx="4">
                  <c:v>33</c:v>
                </c:pt>
              </c:numCache>
            </c:numRef>
          </c:val>
        </c:ser>
        <c:ser>
          <c:idx val="1"/>
          <c:order val="1"/>
          <c:tx>
            <c:strRef>
              <c:f>Sheet2!$D$4</c:f>
              <c:strCache>
                <c:ptCount val="1"/>
                <c:pt idx="0">
                  <c:v>Épisodique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Sheet2!$B$5:$B$9</c:f>
              <c:strCache>
                <c:ptCount val="5"/>
                <c:pt idx="0">
                  <c:v>Lieux extérieurs</c:v>
                </c:pt>
                <c:pt idx="1">
                  <c:v>Refuges</c:v>
                </c:pt>
                <c:pt idx="2">
                  <c:v>Logements transitoires</c:v>
                </c:pt>
                <c:pt idx="3">
                  <c:v>Itinérance cachée</c:v>
                </c:pt>
                <c:pt idx="4">
                  <c:v>Total</c:v>
                </c:pt>
              </c:strCache>
            </c:strRef>
          </c:cat>
          <c:val>
            <c:numRef>
              <c:f>Sheet2!$D$5:$D$9</c:f>
              <c:numCache>
                <c:formatCode>General</c:formatCode>
                <c:ptCount val="5"/>
                <c:pt idx="0">
                  <c:v>30</c:v>
                </c:pt>
                <c:pt idx="1">
                  <c:v>32</c:v>
                </c:pt>
                <c:pt idx="2">
                  <c:v>14</c:v>
                </c:pt>
                <c:pt idx="3">
                  <c:v>33</c:v>
                </c:pt>
                <c:pt idx="4">
                  <c:v>28</c:v>
                </c:pt>
              </c:numCache>
            </c:numRef>
          </c:val>
        </c:ser>
        <c:ser>
          <c:idx val="2"/>
          <c:order val="2"/>
          <c:tx>
            <c:strRef>
              <c:f>Sheet2!$E$4</c:f>
              <c:strCache>
                <c:ptCount val="1"/>
                <c:pt idx="0">
                  <c:v>1er épisode depuis 3 ans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Sheet2!$B$5:$B$9</c:f>
              <c:strCache>
                <c:ptCount val="5"/>
                <c:pt idx="0">
                  <c:v>Lieux extérieurs</c:v>
                </c:pt>
                <c:pt idx="1">
                  <c:v>Refuges</c:v>
                </c:pt>
                <c:pt idx="2">
                  <c:v>Logements transitoires</c:v>
                </c:pt>
                <c:pt idx="3">
                  <c:v>Itinérance cachée</c:v>
                </c:pt>
                <c:pt idx="4">
                  <c:v>Total</c:v>
                </c:pt>
              </c:strCache>
            </c:strRef>
          </c:cat>
          <c:val>
            <c:numRef>
              <c:f>Sheet2!$E$5:$E$9</c:f>
              <c:numCache>
                <c:formatCode>General</c:formatCode>
                <c:ptCount val="5"/>
                <c:pt idx="0">
                  <c:v>28</c:v>
                </c:pt>
                <c:pt idx="1">
                  <c:v>41</c:v>
                </c:pt>
                <c:pt idx="2">
                  <c:v>54</c:v>
                </c:pt>
                <c:pt idx="3">
                  <c:v>37</c:v>
                </c:pt>
                <c:pt idx="4">
                  <c:v>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54021504"/>
        <c:axId val="54027392"/>
      </c:barChart>
      <c:catAx>
        <c:axId val="54021504"/>
        <c:scaling>
          <c:orientation val="minMax"/>
        </c:scaling>
        <c:delete val="0"/>
        <c:axPos val="b"/>
        <c:majorTickMark val="none"/>
        <c:minorTickMark val="none"/>
        <c:tickLblPos val="nextTo"/>
        <c:crossAx val="54027392"/>
        <c:crosses val="autoZero"/>
        <c:auto val="1"/>
        <c:lblAlgn val="ctr"/>
        <c:lblOffset val="100"/>
        <c:noMultiLvlLbl val="0"/>
      </c:catAx>
      <c:valAx>
        <c:axId val="5402739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540215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828826889604856"/>
          <c:y val="0.9302398668032319"/>
          <c:w val="0.61077218272043854"/>
          <c:h val="5.9823751977479814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'Centres jeunesse'!$A$3</c:f>
              <c:strCache>
                <c:ptCount val="1"/>
                <c:pt idx="0">
                  <c:v>30 ans ou moins</c:v>
                </c:pt>
              </c:strCache>
            </c:strRef>
          </c:tx>
          <c:marker>
            <c:symbol val="none"/>
          </c:marker>
          <c:cat>
            <c:strRef>
              <c:f>'Centres jeunesse'!$B$2:$E$2</c:f>
              <c:strCache>
                <c:ptCount val="4"/>
                <c:pt idx="0">
                  <c:v>Lieux extérieurs</c:v>
                </c:pt>
                <c:pt idx="1">
                  <c:v>Refuges</c:v>
                </c:pt>
                <c:pt idx="2">
                  <c:v>Logements transitoires</c:v>
                </c:pt>
                <c:pt idx="3">
                  <c:v>Itinérance cachée</c:v>
                </c:pt>
              </c:strCache>
            </c:strRef>
          </c:cat>
          <c:val>
            <c:numRef>
              <c:f>'Centres jeunesse'!$B$3:$E$3</c:f>
              <c:numCache>
                <c:formatCode>0.00%</c:formatCode>
                <c:ptCount val="4"/>
                <c:pt idx="0">
                  <c:v>0.51900000000000002</c:v>
                </c:pt>
                <c:pt idx="1">
                  <c:v>0.33900000000000002</c:v>
                </c:pt>
                <c:pt idx="2">
                  <c:v>0.27100000000000002</c:v>
                </c:pt>
                <c:pt idx="3">
                  <c:v>0.22700000000000001</c:v>
                </c:pt>
              </c:numCache>
            </c:numRef>
          </c:val>
        </c:ser>
        <c:ser>
          <c:idx val="1"/>
          <c:order val="1"/>
          <c:tx>
            <c:strRef>
              <c:f>'Centres jeunesse'!$A$4</c:f>
              <c:strCache>
                <c:ptCount val="1"/>
                <c:pt idx="0">
                  <c:v>31 à 49 ans</c:v>
                </c:pt>
              </c:strCache>
            </c:strRef>
          </c:tx>
          <c:marker>
            <c:symbol val="none"/>
          </c:marker>
          <c:cat>
            <c:strRef>
              <c:f>'Centres jeunesse'!$B$2:$E$2</c:f>
              <c:strCache>
                <c:ptCount val="4"/>
                <c:pt idx="0">
                  <c:v>Lieux extérieurs</c:v>
                </c:pt>
                <c:pt idx="1">
                  <c:v>Refuges</c:v>
                </c:pt>
                <c:pt idx="2">
                  <c:v>Logements transitoires</c:v>
                </c:pt>
                <c:pt idx="3">
                  <c:v>Itinérance cachée</c:v>
                </c:pt>
              </c:strCache>
            </c:strRef>
          </c:cat>
          <c:val>
            <c:numRef>
              <c:f>'Centres jeunesse'!$B$4:$E$4</c:f>
              <c:numCache>
                <c:formatCode>0.00%</c:formatCode>
                <c:ptCount val="4"/>
                <c:pt idx="0">
                  <c:v>0.36</c:v>
                </c:pt>
                <c:pt idx="1">
                  <c:v>0.19400000000000001</c:v>
                </c:pt>
                <c:pt idx="2">
                  <c:v>0.2</c:v>
                </c:pt>
                <c:pt idx="3">
                  <c:v>0.16700000000000001</c:v>
                </c:pt>
              </c:numCache>
            </c:numRef>
          </c:val>
        </c:ser>
        <c:ser>
          <c:idx val="2"/>
          <c:order val="2"/>
          <c:tx>
            <c:strRef>
              <c:f>'Centres jeunesse'!$A$5</c:f>
              <c:strCache>
                <c:ptCount val="1"/>
                <c:pt idx="0">
                  <c:v>50 ans et plus</c:v>
                </c:pt>
              </c:strCache>
            </c:strRef>
          </c:tx>
          <c:marker>
            <c:symbol val="none"/>
          </c:marker>
          <c:cat>
            <c:strRef>
              <c:f>'Centres jeunesse'!$B$2:$E$2</c:f>
              <c:strCache>
                <c:ptCount val="4"/>
                <c:pt idx="0">
                  <c:v>Lieux extérieurs</c:v>
                </c:pt>
                <c:pt idx="1">
                  <c:v>Refuges</c:v>
                </c:pt>
                <c:pt idx="2">
                  <c:v>Logements transitoires</c:v>
                </c:pt>
                <c:pt idx="3">
                  <c:v>Itinérance cachée</c:v>
                </c:pt>
              </c:strCache>
            </c:strRef>
          </c:cat>
          <c:val>
            <c:numRef>
              <c:f>'Centres jeunesse'!$B$5:$E$5</c:f>
              <c:numCache>
                <c:formatCode>0.00%</c:formatCode>
                <c:ptCount val="4"/>
                <c:pt idx="0">
                  <c:v>0.13900000000000001</c:v>
                </c:pt>
                <c:pt idx="1">
                  <c:v>8.4000000000000005E-2</c:v>
                </c:pt>
                <c:pt idx="2">
                  <c:v>5.2999999999999999E-2</c:v>
                </c:pt>
                <c:pt idx="3">
                  <c:v>8.3000000000000004E-2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167040"/>
        <c:axId val="54168576"/>
      </c:radarChart>
      <c:catAx>
        <c:axId val="5416704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4168576"/>
        <c:crosses val="autoZero"/>
        <c:auto val="1"/>
        <c:lblAlgn val="ctr"/>
        <c:lblOffset val="100"/>
        <c:noMultiLvlLbl val="0"/>
      </c:catAx>
      <c:valAx>
        <c:axId val="54168576"/>
        <c:scaling>
          <c:orientation val="minMax"/>
        </c:scaling>
        <c:delete val="0"/>
        <c:axPos val="l"/>
        <c:majorGridlines/>
        <c:numFmt formatCode="0%" sourceLinked="0"/>
        <c:majorTickMark val="cross"/>
        <c:minorTickMark val="none"/>
        <c:tickLblPos val="nextTo"/>
        <c:crossAx val="541670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Sheet1!$D$10</c:f>
              <c:strCache>
                <c:ptCount val="1"/>
                <c:pt idx="0">
                  <c:v>Pourcentage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Sheet1!$C$11:$C$15</c:f>
              <c:strCache>
                <c:ptCount val="5"/>
                <c:pt idx="0">
                  <c:v>Banlieues Montréal</c:v>
                </c:pt>
                <c:pt idx="1">
                  <c:v>Québec autre</c:v>
                </c:pt>
                <c:pt idx="2">
                  <c:v>Grand Nord</c:v>
                </c:pt>
                <c:pt idx="3">
                  <c:v>Canada autre</c:v>
                </c:pt>
                <c:pt idx="4">
                  <c:v>Autres pays</c:v>
                </c:pt>
              </c:strCache>
            </c:strRef>
          </c:cat>
          <c:val>
            <c:numRef>
              <c:f>Sheet1!$D$11:$D$15</c:f>
              <c:numCache>
                <c:formatCode>0.00%</c:formatCode>
                <c:ptCount val="5"/>
                <c:pt idx="0">
                  <c:v>0.25800000000000001</c:v>
                </c:pt>
                <c:pt idx="1">
                  <c:v>0.432</c:v>
                </c:pt>
                <c:pt idx="2">
                  <c:v>5.1999999999999998E-2</c:v>
                </c:pt>
                <c:pt idx="3">
                  <c:v>0.219</c:v>
                </c:pt>
                <c:pt idx="4">
                  <c:v>3.9E-2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Sheet1!$B$40</c:f>
              <c:strCache>
                <c:ptCount val="1"/>
                <c:pt idx="0">
                  <c:v>Restent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cat>
            <c:strRef>
              <c:f>Sheet1!$A$41:$A$49</c:f>
              <c:strCache>
                <c:ptCount val="9"/>
                <c:pt idx="0">
                  <c:v>Ambulance</c:v>
                </c:pt>
                <c:pt idx="1">
                  <c:v>Centre de crise</c:v>
                </c:pt>
                <c:pt idx="2">
                  <c:v>Désintox/maison thér</c:v>
                </c:pt>
                <c:pt idx="3">
                  <c:v>Banque alimentaire</c:v>
                </c:pt>
                <c:pt idx="4">
                  <c:v>Hôp santé physique</c:v>
                </c:pt>
                <c:pt idx="5">
                  <c:v>CLSC santé physique</c:v>
                </c:pt>
                <c:pt idx="6">
                  <c:v>CLSC santé mentale</c:v>
                </c:pt>
                <c:pt idx="7">
                  <c:v>Police</c:v>
                </c:pt>
                <c:pt idx="8">
                  <c:v>Prison ou pénitentier</c:v>
                </c:pt>
              </c:strCache>
            </c:strRef>
          </c:cat>
          <c:val>
            <c:numRef>
              <c:f>Sheet1!$B$41:$B$49</c:f>
              <c:numCache>
                <c:formatCode>General</c:formatCode>
                <c:ptCount val="9"/>
                <c:pt idx="0">
                  <c:v>26</c:v>
                </c:pt>
                <c:pt idx="1">
                  <c:v>11</c:v>
                </c:pt>
                <c:pt idx="2">
                  <c:v>18</c:v>
                </c:pt>
                <c:pt idx="3">
                  <c:v>17</c:v>
                </c:pt>
                <c:pt idx="4">
                  <c:v>33</c:v>
                </c:pt>
                <c:pt idx="5">
                  <c:v>39</c:v>
                </c:pt>
                <c:pt idx="6">
                  <c:v>20</c:v>
                </c:pt>
                <c:pt idx="7">
                  <c:v>32</c:v>
                </c:pt>
                <c:pt idx="8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Sheet1!$C$40</c:f>
              <c:strCache>
                <c:ptCount val="1"/>
                <c:pt idx="0">
                  <c:v>Quittent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cat>
            <c:strRef>
              <c:f>Sheet1!$A$41:$A$49</c:f>
              <c:strCache>
                <c:ptCount val="9"/>
                <c:pt idx="0">
                  <c:v>Ambulance</c:v>
                </c:pt>
                <c:pt idx="1">
                  <c:v>Centre de crise</c:v>
                </c:pt>
                <c:pt idx="2">
                  <c:v>Désintox/maison thér</c:v>
                </c:pt>
                <c:pt idx="3">
                  <c:v>Banque alimentaire</c:v>
                </c:pt>
                <c:pt idx="4">
                  <c:v>Hôp santé physique</c:v>
                </c:pt>
                <c:pt idx="5">
                  <c:v>CLSC santé physique</c:v>
                </c:pt>
                <c:pt idx="6">
                  <c:v>CLSC santé mentale</c:v>
                </c:pt>
                <c:pt idx="7">
                  <c:v>Police</c:v>
                </c:pt>
                <c:pt idx="8">
                  <c:v>Prison ou pénitentier</c:v>
                </c:pt>
              </c:strCache>
            </c:strRef>
          </c:cat>
          <c:val>
            <c:numRef>
              <c:f>Sheet1!$C$41:$C$49</c:f>
              <c:numCache>
                <c:formatCode>General</c:formatCode>
                <c:ptCount val="9"/>
                <c:pt idx="0">
                  <c:v>25</c:v>
                </c:pt>
                <c:pt idx="1">
                  <c:v>6</c:v>
                </c:pt>
                <c:pt idx="2">
                  <c:v>9</c:v>
                </c:pt>
                <c:pt idx="3">
                  <c:v>6</c:v>
                </c:pt>
                <c:pt idx="4">
                  <c:v>15</c:v>
                </c:pt>
                <c:pt idx="5">
                  <c:v>17</c:v>
                </c:pt>
                <c:pt idx="6">
                  <c:v>7</c:v>
                </c:pt>
                <c:pt idx="7">
                  <c:v>36</c:v>
                </c:pt>
                <c:pt idx="8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514176"/>
        <c:axId val="92515712"/>
        <c:axId val="0"/>
      </c:bar3DChart>
      <c:catAx>
        <c:axId val="92514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92515712"/>
        <c:crosses val="autoZero"/>
        <c:auto val="1"/>
        <c:lblAlgn val="ctr"/>
        <c:lblOffset val="100"/>
        <c:noMultiLvlLbl val="0"/>
      </c:catAx>
      <c:valAx>
        <c:axId val="92515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5141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 i="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0BECB4-9DD0-43B6-933F-7CA1F3315E9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D2A88013-396D-49E3-AB7F-276945A47508}">
      <dgm:prSet phldrT="[Text]"/>
      <dgm:spPr/>
      <dgm:t>
        <a:bodyPr/>
        <a:lstStyle/>
        <a:p>
          <a:r>
            <a:rPr lang="en-CA" dirty="0" err="1" smtClean="0"/>
            <a:t>Présents</a:t>
          </a:r>
          <a:r>
            <a:rPr lang="en-CA" dirty="0" smtClean="0"/>
            <a:t> à Montréal </a:t>
          </a:r>
          <a:r>
            <a:rPr lang="en-CA" dirty="0" err="1" smtClean="0"/>
            <a:t>lors</a:t>
          </a:r>
          <a:r>
            <a:rPr lang="en-CA" dirty="0" smtClean="0"/>
            <a:t> du </a:t>
          </a:r>
          <a:r>
            <a:rPr lang="en-CA" dirty="0" err="1" smtClean="0"/>
            <a:t>dénombrement</a:t>
          </a:r>
          <a:r>
            <a:rPr lang="en-CA" dirty="0" smtClean="0"/>
            <a:t>: n=896</a:t>
          </a:r>
          <a:endParaRPr lang="en-CA" dirty="0"/>
        </a:p>
      </dgm:t>
    </dgm:pt>
    <dgm:pt modelId="{2E4A6B42-CCC8-420E-84A8-4235AAE79817}" type="parTrans" cxnId="{85441A74-531A-4CE2-822F-41A6082E1903}">
      <dgm:prSet/>
      <dgm:spPr/>
      <dgm:t>
        <a:bodyPr/>
        <a:lstStyle/>
        <a:p>
          <a:endParaRPr lang="en-CA"/>
        </a:p>
      </dgm:t>
    </dgm:pt>
    <dgm:pt modelId="{3D95E101-8856-4377-92CB-A2335A576CD3}" type="sibTrans" cxnId="{85441A74-531A-4CE2-822F-41A6082E1903}">
      <dgm:prSet/>
      <dgm:spPr/>
      <dgm:t>
        <a:bodyPr/>
        <a:lstStyle/>
        <a:p>
          <a:endParaRPr lang="en-CA"/>
        </a:p>
      </dgm:t>
    </dgm:pt>
    <dgm:pt modelId="{BA2FE70A-45BE-447E-A24B-B6546A293542}">
      <dgm:prSet phldrT="[Text]"/>
      <dgm:spPr/>
      <dgm:t>
        <a:bodyPr/>
        <a:lstStyle/>
        <a:p>
          <a:r>
            <a:rPr lang="en-CA" dirty="0" err="1" smtClean="0"/>
            <a:t>Lieux</a:t>
          </a:r>
          <a:r>
            <a:rPr lang="en-CA" dirty="0" smtClean="0"/>
            <a:t> </a:t>
          </a:r>
          <a:r>
            <a:rPr lang="en-CA" dirty="0" err="1" smtClean="0"/>
            <a:t>extérieurs</a:t>
          </a:r>
          <a:r>
            <a:rPr lang="en-CA" dirty="0" smtClean="0"/>
            <a:t>: n=276</a:t>
          </a:r>
          <a:endParaRPr lang="en-CA" dirty="0"/>
        </a:p>
      </dgm:t>
    </dgm:pt>
    <dgm:pt modelId="{B3806AC3-EC43-4941-B82A-1ED43AF643F6}" type="parTrans" cxnId="{48FCEF4B-47A4-40BC-88FD-E1AFC54F6070}">
      <dgm:prSet/>
      <dgm:spPr/>
      <dgm:t>
        <a:bodyPr/>
        <a:lstStyle/>
        <a:p>
          <a:endParaRPr lang="en-CA"/>
        </a:p>
      </dgm:t>
    </dgm:pt>
    <dgm:pt modelId="{28B2A758-7B7B-4669-888E-1F96148DB699}" type="sibTrans" cxnId="{48FCEF4B-47A4-40BC-88FD-E1AFC54F6070}">
      <dgm:prSet/>
      <dgm:spPr/>
      <dgm:t>
        <a:bodyPr/>
        <a:lstStyle/>
        <a:p>
          <a:endParaRPr lang="en-CA"/>
        </a:p>
      </dgm:t>
    </dgm:pt>
    <dgm:pt modelId="{A46D17BD-02A4-4623-84AE-506FEE584790}">
      <dgm:prSet phldrT="[Text]"/>
      <dgm:spPr/>
      <dgm:t>
        <a:bodyPr/>
        <a:lstStyle/>
        <a:p>
          <a:r>
            <a:rPr lang="en-CA" dirty="0" smtClean="0"/>
            <a:t>Refuges: n=363</a:t>
          </a:r>
          <a:endParaRPr lang="en-CA" dirty="0"/>
        </a:p>
      </dgm:t>
    </dgm:pt>
    <dgm:pt modelId="{A7EB0073-8FE7-4F55-B31D-2CD0E3BB84D6}" type="parTrans" cxnId="{9B74F641-27BD-4D27-92F5-45755AA01A55}">
      <dgm:prSet/>
      <dgm:spPr/>
      <dgm:t>
        <a:bodyPr/>
        <a:lstStyle/>
        <a:p>
          <a:endParaRPr lang="en-CA"/>
        </a:p>
      </dgm:t>
    </dgm:pt>
    <dgm:pt modelId="{AFE45BD4-0F87-426F-8C18-2A7CA86834FC}" type="sibTrans" cxnId="{9B74F641-27BD-4D27-92F5-45755AA01A55}">
      <dgm:prSet/>
      <dgm:spPr/>
      <dgm:t>
        <a:bodyPr/>
        <a:lstStyle/>
        <a:p>
          <a:endParaRPr lang="en-CA"/>
        </a:p>
      </dgm:t>
    </dgm:pt>
    <dgm:pt modelId="{0ED00F83-5CE3-4108-9F51-9427A6B55153}">
      <dgm:prSet phldrT="[Text]"/>
      <dgm:spPr/>
      <dgm:t>
        <a:bodyPr/>
        <a:lstStyle/>
        <a:p>
          <a:r>
            <a:rPr lang="en-CA" dirty="0" err="1" smtClean="0"/>
            <a:t>Arrivés</a:t>
          </a:r>
          <a:r>
            <a:rPr lang="en-CA" dirty="0" smtClean="0"/>
            <a:t> à Montréal </a:t>
          </a:r>
          <a:r>
            <a:rPr lang="en-CA" dirty="0" err="1" smtClean="0"/>
            <a:t>depuis</a:t>
          </a:r>
          <a:r>
            <a:rPr lang="en-CA" dirty="0" smtClean="0"/>
            <a:t> le </a:t>
          </a:r>
          <a:r>
            <a:rPr lang="en-CA" dirty="0" err="1" smtClean="0"/>
            <a:t>dénombrement</a:t>
          </a:r>
          <a:r>
            <a:rPr lang="en-CA" dirty="0" smtClean="0"/>
            <a:t>: n=170</a:t>
          </a:r>
          <a:endParaRPr lang="en-CA" dirty="0"/>
        </a:p>
      </dgm:t>
    </dgm:pt>
    <dgm:pt modelId="{E594381D-C0E0-4986-AAD7-1686308654E6}" type="parTrans" cxnId="{4F19B1A0-7031-443F-9373-D6CBC537BA76}">
      <dgm:prSet/>
      <dgm:spPr/>
      <dgm:t>
        <a:bodyPr/>
        <a:lstStyle/>
        <a:p>
          <a:endParaRPr lang="en-CA"/>
        </a:p>
      </dgm:t>
    </dgm:pt>
    <dgm:pt modelId="{4C35521B-5225-44A8-BBC1-387C24A2CFAB}" type="sibTrans" cxnId="{4F19B1A0-7031-443F-9373-D6CBC537BA76}">
      <dgm:prSet/>
      <dgm:spPr/>
      <dgm:t>
        <a:bodyPr/>
        <a:lstStyle/>
        <a:p>
          <a:endParaRPr lang="en-CA"/>
        </a:p>
      </dgm:t>
    </dgm:pt>
    <dgm:pt modelId="{0D17836A-954D-45F8-9AA6-4321F8CBC292}">
      <dgm:prSet phldrT="[Text]"/>
      <dgm:spPr/>
      <dgm:t>
        <a:bodyPr/>
        <a:lstStyle/>
        <a:p>
          <a:r>
            <a:rPr lang="en-CA" dirty="0" err="1" smtClean="0"/>
            <a:t>Prévoient</a:t>
          </a:r>
          <a:r>
            <a:rPr lang="en-CA" dirty="0" smtClean="0"/>
            <a:t> </a:t>
          </a:r>
          <a:r>
            <a:rPr lang="en-CA" dirty="0" err="1" smtClean="0"/>
            <a:t>rester</a:t>
          </a:r>
          <a:r>
            <a:rPr lang="en-CA" dirty="0" smtClean="0"/>
            <a:t>: n=115</a:t>
          </a:r>
          <a:endParaRPr lang="en-CA" dirty="0"/>
        </a:p>
      </dgm:t>
    </dgm:pt>
    <dgm:pt modelId="{988C58DC-C4B4-4885-9AB1-C897F1226A9B}" type="parTrans" cxnId="{54A53D74-5B26-4F05-B4E3-115336DF3A6D}">
      <dgm:prSet/>
      <dgm:spPr/>
      <dgm:t>
        <a:bodyPr/>
        <a:lstStyle/>
        <a:p>
          <a:endParaRPr lang="en-CA"/>
        </a:p>
      </dgm:t>
    </dgm:pt>
    <dgm:pt modelId="{4A9C75CE-3D79-4B06-A3C3-6A09E514EBA5}" type="sibTrans" cxnId="{54A53D74-5B26-4F05-B4E3-115336DF3A6D}">
      <dgm:prSet/>
      <dgm:spPr/>
      <dgm:t>
        <a:bodyPr/>
        <a:lstStyle/>
        <a:p>
          <a:endParaRPr lang="en-CA"/>
        </a:p>
      </dgm:t>
    </dgm:pt>
    <dgm:pt modelId="{8A7319BC-1586-46D1-B634-D16DFED47652}">
      <dgm:prSet phldrT="[Text]"/>
      <dgm:spPr/>
      <dgm:t>
        <a:bodyPr/>
        <a:lstStyle/>
        <a:p>
          <a:r>
            <a:rPr lang="en-CA" dirty="0" err="1" smtClean="0"/>
            <a:t>Prévoient</a:t>
          </a:r>
          <a:r>
            <a:rPr lang="en-CA" dirty="0" smtClean="0"/>
            <a:t> quitter: n=54</a:t>
          </a:r>
          <a:endParaRPr lang="en-CA" dirty="0"/>
        </a:p>
      </dgm:t>
    </dgm:pt>
    <dgm:pt modelId="{A53E4427-6030-48C7-9798-6BE24ED3C4CE}" type="parTrans" cxnId="{E02CE6CA-9F7E-41CA-AAC3-A45FEFCE375C}">
      <dgm:prSet/>
      <dgm:spPr/>
      <dgm:t>
        <a:bodyPr/>
        <a:lstStyle/>
        <a:p>
          <a:endParaRPr lang="en-CA"/>
        </a:p>
      </dgm:t>
    </dgm:pt>
    <dgm:pt modelId="{BD75B596-4DA1-407E-BB2E-C13D03A14F3B}" type="sibTrans" cxnId="{E02CE6CA-9F7E-41CA-AAC3-A45FEFCE375C}">
      <dgm:prSet/>
      <dgm:spPr/>
      <dgm:t>
        <a:bodyPr/>
        <a:lstStyle/>
        <a:p>
          <a:endParaRPr lang="en-CA"/>
        </a:p>
      </dgm:t>
    </dgm:pt>
    <dgm:pt modelId="{20381F35-0559-49FD-8424-8D7B2E0B6F2E}">
      <dgm:prSet/>
      <dgm:spPr/>
      <dgm:t>
        <a:bodyPr/>
        <a:lstStyle/>
        <a:p>
          <a:r>
            <a:rPr lang="en-CA" dirty="0" err="1" smtClean="0"/>
            <a:t>Logements</a:t>
          </a:r>
          <a:r>
            <a:rPr lang="en-CA" dirty="0" smtClean="0"/>
            <a:t> </a:t>
          </a:r>
          <a:r>
            <a:rPr lang="en-CA" dirty="0" err="1" smtClean="0"/>
            <a:t>transitoires</a:t>
          </a:r>
          <a:r>
            <a:rPr lang="en-CA" dirty="0" smtClean="0"/>
            <a:t>: n=163</a:t>
          </a:r>
          <a:endParaRPr lang="en-CA" dirty="0"/>
        </a:p>
      </dgm:t>
    </dgm:pt>
    <dgm:pt modelId="{074E19A4-EE69-4C74-81DF-D1FD30AA36BC}" type="parTrans" cxnId="{EBD26FF4-D274-4EEC-85D5-C7F444F9E188}">
      <dgm:prSet/>
      <dgm:spPr/>
      <dgm:t>
        <a:bodyPr/>
        <a:lstStyle/>
        <a:p>
          <a:endParaRPr lang="en-CA"/>
        </a:p>
      </dgm:t>
    </dgm:pt>
    <dgm:pt modelId="{4A3281EA-F638-42F9-883B-0E85D5B5A2D3}" type="sibTrans" cxnId="{EBD26FF4-D274-4EEC-85D5-C7F444F9E188}">
      <dgm:prSet/>
      <dgm:spPr/>
      <dgm:t>
        <a:bodyPr/>
        <a:lstStyle/>
        <a:p>
          <a:endParaRPr lang="en-CA"/>
        </a:p>
      </dgm:t>
    </dgm:pt>
    <dgm:pt modelId="{FD7CF4C4-A878-4208-8585-111761A65B2E}">
      <dgm:prSet/>
      <dgm:spPr/>
      <dgm:t>
        <a:bodyPr/>
        <a:lstStyle/>
        <a:p>
          <a:r>
            <a:rPr lang="en-CA" dirty="0" err="1" smtClean="0"/>
            <a:t>Itinérance</a:t>
          </a:r>
          <a:r>
            <a:rPr lang="en-CA" dirty="0" smtClean="0"/>
            <a:t> </a:t>
          </a:r>
          <a:r>
            <a:rPr lang="en-CA" dirty="0" err="1" smtClean="0"/>
            <a:t>cachée</a:t>
          </a:r>
          <a:r>
            <a:rPr lang="en-CA" dirty="0" smtClean="0"/>
            <a:t>: n=92</a:t>
          </a:r>
          <a:endParaRPr lang="en-CA" dirty="0"/>
        </a:p>
      </dgm:t>
    </dgm:pt>
    <dgm:pt modelId="{9E372B48-172A-4F5B-9BD4-F998AF9348E5}" type="parTrans" cxnId="{EA4F63E8-EAC4-440F-A81E-A180CEBEFF57}">
      <dgm:prSet/>
      <dgm:spPr/>
      <dgm:t>
        <a:bodyPr/>
        <a:lstStyle/>
        <a:p>
          <a:endParaRPr lang="en-CA"/>
        </a:p>
      </dgm:t>
    </dgm:pt>
    <dgm:pt modelId="{831C9134-EB47-4A84-A7C2-88D4DC261B82}" type="sibTrans" cxnId="{EA4F63E8-EAC4-440F-A81E-A180CEBEFF57}">
      <dgm:prSet/>
      <dgm:spPr/>
      <dgm:t>
        <a:bodyPr/>
        <a:lstStyle/>
        <a:p>
          <a:endParaRPr lang="en-CA"/>
        </a:p>
      </dgm:t>
    </dgm:pt>
    <dgm:pt modelId="{ECDCF5FE-E7B4-49AA-9ED8-3E574A06C686}" type="pres">
      <dgm:prSet presAssocID="{460BECB4-9DD0-43B6-933F-7CA1F3315E9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E7FBFAA2-F608-4FFB-A367-2EBA5D4DAC8F}" type="pres">
      <dgm:prSet presAssocID="{D2A88013-396D-49E3-AB7F-276945A47508}" presName="root" presStyleCnt="0"/>
      <dgm:spPr/>
    </dgm:pt>
    <dgm:pt modelId="{BA1EFE61-0923-455F-883E-0DE2F2491DB9}" type="pres">
      <dgm:prSet presAssocID="{D2A88013-396D-49E3-AB7F-276945A47508}" presName="rootComposite" presStyleCnt="0"/>
      <dgm:spPr/>
    </dgm:pt>
    <dgm:pt modelId="{09E28F19-7C60-4CA7-AE3E-05E7DA6EC07B}" type="pres">
      <dgm:prSet presAssocID="{D2A88013-396D-49E3-AB7F-276945A47508}" presName="rootText" presStyleLbl="node1" presStyleIdx="0" presStyleCnt="2"/>
      <dgm:spPr/>
      <dgm:t>
        <a:bodyPr/>
        <a:lstStyle/>
        <a:p>
          <a:endParaRPr lang="en-CA"/>
        </a:p>
      </dgm:t>
    </dgm:pt>
    <dgm:pt modelId="{A1629863-5B78-4ABC-A808-62936C40E405}" type="pres">
      <dgm:prSet presAssocID="{D2A88013-396D-49E3-AB7F-276945A47508}" presName="rootConnector" presStyleLbl="node1" presStyleIdx="0" presStyleCnt="2"/>
      <dgm:spPr/>
      <dgm:t>
        <a:bodyPr/>
        <a:lstStyle/>
        <a:p>
          <a:endParaRPr lang="en-CA"/>
        </a:p>
      </dgm:t>
    </dgm:pt>
    <dgm:pt modelId="{99DC9C19-12AE-4B46-85FB-EC38F8B8225A}" type="pres">
      <dgm:prSet presAssocID="{D2A88013-396D-49E3-AB7F-276945A47508}" presName="childShape" presStyleCnt="0"/>
      <dgm:spPr/>
    </dgm:pt>
    <dgm:pt modelId="{E761A140-570E-435A-BBF5-FE6A2CD6DBC0}" type="pres">
      <dgm:prSet presAssocID="{B3806AC3-EC43-4941-B82A-1ED43AF643F6}" presName="Name13" presStyleLbl="parChTrans1D2" presStyleIdx="0" presStyleCnt="6"/>
      <dgm:spPr/>
      <dgm:t>
        <a:bodyPr/>
        <a:lstStyle/>
        <a:p>
          <a:endParaRPr lang="en-CA"/>
        </a:p>
      </dgm:t>
    </dgm:pt>
    <dgm:pt modelId="{5F503909-82E3-488C-A44B-D47922E80E28}" type="pres">
      <dgm:prSet presAssocID="{BA2FE70A-45BE-447E-A24B-B6546A293542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225781D-90ED-442C-A6A5-BD0C20D2A162}" type="pres">
      <dgm:prSet presAssocID="{A7EB0073-8FE7-4F55-B31D-2CD0E3BB84D6}" presName="Name13" presStyleLbl="parChTrans1D2" presStyleIdx="1" presStyleCnt="6"/>
      <dgm:spPr/>
      <dgm:t>
        <a:bodyPr/>
        <a:lstStyle/>
        <a:p>
          <a:endParaRPr lang="en-CA"/>
        </a:p>
      </dgm:t>
    </dgm:pt>
    <dgm:pt modelId="{0EE1741C-E00F-4E15-8114-4651A3300650}" type="pres">
      <dgm:prSet presAssocID="{A46D17BD-02A4-4623-84AE-506FEE584790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FB322D-9597-4D6B-84F0-646CE36ECBF8}" type="pres">
      <dgm:prSet presAssocID="{074E19A4-EE69-4C74-81DF-D1FD30AA36BC}" presName="Name13" presStyleLbl="parChTrans1D2" presStyleIdx="2" presStyleCnt="6"/>
      <dgm:spPr/>
      <dgm:t>
        <a:bodyPr/>
        <a:lstStyle/>
        <a:p>
          <a:endParaRPr lang="en-CA"/>
        </a:p>
      </dgm:t>
    </dgm:pt>
    <dgm:pt modelId="{B7C16DED-2412-477F-B554-049A2B12DF21}" type="pres">
      <dgm:prSet presAssocID="{20381F35-0559-49FD-8424-8D7B2E0B6F2E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10ADC9B-B682-4F73-8E28-42BE559FF5B1}" type="pres">
      <dgm:prSet presAssocID="{9E372B48-172A-4F5B-9BD4-F998AF9348E5}" presName="Name13" presStyleLbl="parChTrans1D2" presStyleIdx="3" presStyleCnt="6"/>
      <dgm:spPr/>
      <dgm:t>
        <a:bodyPr/>
        <a:lstStyle/>
        <a:p>
          <a:endParaRPr lang="en-CA"/>
        </a:p>
      </dgm:t>
    </dgm:pt>
    <dgm:pt modelId="{1B06A7E6-12FE-4B98-B715-4E83805C8635}" type="pres">
      <dgm:prSet presAssocID="{FD7CF4C4-A878-4208-8585-111761A65B2E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8F67D81-C5DB-4910-A861-E3FD6C7CB023}" type="pres">
      <dgm:prSet presAssocID="{0ED00F83-5CE3-4108-9F51-9427A6B55153}" presName="root" presStyleCnt="0"/>
      <dgm:spPr/>
    </dgm:pt>
    <dgm:pt modelId="{AF12B43D-4877-4BEF-802B-1DA96724B387}" type="pres">
      <dgm:prSet presAssocID="{0ED00F83-5CE3-4108-9F51-9427A6B55153}" presName="rootComposite" presStyleCnt="0"/>
      <dgm:spPr/>
    </dgm:pt>
    <dgm:pt modelId="{B047A2DF-67B3-4197-AC75-778CE862CFEF}" type="pres">
      <dgm:prSet presAssocID="{0ED00F83-5CE3-4108-9F51-9427A6B55153}" presName="rootText" presStyleLbl="node1" presStyleIdx="1" presStyleCnt="2"/>
      <dgm:spPr/>
      <dgm:t>
        <a:bodyPr/>
        <a:lstStyle/>
        <a:p>
          <a:endParaRPr lang="en-CA"/>
        </a:p>
      </dgm:t>
    </dgm:pt>
    <dgm:pt modelId="{5096787A-A359-461E-9805-A398DE085337}" type="pres">
      <dgm:prSet presAssocID="{0ED00F83-5CE3-4108-9F51-9427A6B55153}" presName="rootConnector" presStyleLbl="node1" presStyleIdx="1" presStyleCnt="2"/>
      <dgm:spPr/>
      <dgm:t>
        <a:bodyPr/>
        <a:lstStyle/>
        <a:p>
          <a:endParaRPr lang="en-CA"/>
        </a:p>
      </dgm:t>
    </dgm:pt>
    <dgm:pt modelId="{5451F838-B866-4C6F-9D40-29344244CB03}" type="pres">
      <dgm:prSet presAssocID="{0ED00F83-5CE3-4108-9F51-9427A6B55153}" presName="childShape" presStyleCnt="0"/>
      <dgm:spPr/>
    </dgm:pt>
    <dgm:pt modelId="{1BCE1BED-7D77-4643-A5E5-4825D4177E51}" type="pres">
      <dgm:prSet presAssocID="{988C58DC-C4B4-4885-9AB1-C897F1226A9B}" presName="Name13" presStyleLbl="parChTrans1D2" presStyleIdx="4" presStyleCnt="6"/>
      <dgm:spPr/>
      <dgm:t>
        <a:bodyPr/>
        <a:lstStyle/>
        <a:p>
          <a:endParaRPr lang="en-CA"/>
        </a:p>
      </dgm:t>
    </dgm:pt>
    <dgm:pt modelId="{38E65339-0DEB-414E-8A90-08D9A361E84A}" type="pres">
      <dgm:prSet presAssocID="{0D17836A-954D-45F8-9AA6-4321F8CBC292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21B5980-A425-48F0-ADCB-CB1C14EEECCB}" type="pres">
      <dgm:prSet presAssocID="{A53E4427-6030-48C7-9798-6BE24ED3C4CE}" presName="Name13" presStyleLbl="parChTrans1D2" presStyleIdx="5" presStyleCnt="6"/>
      <dgm:spPr/>
      <dgm:t>
        <a:bodyPr/>
        <a:lstStyle/>
        <a:p>
          <a:endParaRPr lang="en-CA"/>
        </a:p>
      </dgm:t>
    </dgm:pt>
    <dgm:pt modelId="{0C688081-7506-4E83-8FA0-A83228C859B3}" type="pres">
      <dgm:prSet presAssocID="{8A7319BC-1586-46D1-B634-D16DFED47652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90E8CAA0-7409-4D15-AC6B-DDA36A55F4E2}" type="presOf" srcId="{0ED00F83-5CE3-4108-9F51-9427A6B55153}" destId="{5096787A-A359-461E-9805-A398DE085337}" srcOrd="1" destOrd="0" presId="urn:microsoft.com/office/officeart/2005/8/layout/hierarchy3"/>
    <dgm:cxn modelId="{9295F3A3-17F8-43C5-97D2-EC01DE9AB663}" type="presOf" srcId="{0D17836A-954D-45F8-9AA6-4321F8CBC292}" destId="{38E65339-0DEB-414E-8A90-08D9A361E84A}" srcOrd="0" destOrd="0" presId="urn:microsoft.com/office/officeart/2005/8/layout/hierarchy3"/>
    <dgm:cxn modelId="{4F19B1A0-7031-443F-9373-D6CBC537BA76}" srcId="{460BECB4-9DD0-43B6-933F-7CA1F3315E92}" destId="{0ED00F83-5CE3-4108-9F51-9427A6B55153}" srcOrd="1" destOrd="0" parTransId="{E594381D-C0E0-4986-AAD7-1686308654E6}" sibTransId="{4C35521B-5225-44A8-BBC1-387C24A2CFAB}"/>
    <dgm:cxn modelId="{7D4B2AED-E855-4070-AEF1-1A1F81417EF7}" type="presOf" srcId="{8A7319BC-1586-46D1-B634-D16DFED47652}" destId="{0C688081-7506-4E83-8FA0-A83228C859B3}" srcOrd="0" destOrd="0" presId="urn:microsoft.com/office/officeart/2005/8/layout/hierarchy3"/>
    <dgm:cxn modelId="{BB9EE9B5-5752-4055-A674-21C335419EDD}" type="presOf" srcId="{A46D17BD-02A4-4623-84AE-506FEE584790}" destId="{0EE1741C-E00F-4E15-8114-4651A3300650}" srcOrd="0" destOrd="0" presId="urn:microsoft.com/office/officeart/2005/8/layout/hierarchy3"/>
    <dgm:cxn modelId="{92DE9483-FE9C-4F32-9818-C359774B0C2F}" type="presOf" srcId="{BA2FE70A-45BE-447E-A24B-B6546A293542}" destId="{5F503909-82E3-488C-A44B-D47922E80E28}" srcOrd="0" destOrd="0" presId="urn:microsoft.com/office/officeart/2005/8/layout/hierarchy3"/>
    <dgm:cxn modelId="{784E45D8-1C26-4C6A-827B-92CAF7D29666}" type="presOf" srcId="{B3806AC3-EC43-4941-B82A-1ED43AF643F6}" destId="{E761A140-570E-435A-BBF5-FE6A2CD6DBC0}" srcOrd="0" destOrd="0" presId="urn:microsoft.com/office/officeart/2005/8/layout/hierarchy3"/>
    <dgm:cxn modelId="{54A53D74-5B26-4F05-B4E3-115336DF3A6D}" srcId="{0ED00F83-5CE3-4108-9F51-9427A6B55153}" destId="{0D17836A-954D-45F8-9AA6-4321F8CBC292}" srcOrd="0" destOrd="0" parTransId="{988C58DC-C4B4-4885-9AB1-C897F1226A9B}" sibTransId="{4A9C75CE-3D79-4B06-A3C3-6A09E514EBA5}"/>
    <dgm:cxn modelId="{48FCEF4B-47A4-40BC-88FD-E1AFC54F6070}" srcId="{D2A88013-396D-49E3-AB7F-276945A47508}" destId="{BA2FE70A-45BE-447E-A24B-B6546A293542}" srcOrd="0" destOrd="0" parTransId="{B3806AC3-EC43-4941-B82A-1ED43AF643F6}" sibTransId="{28B2A758-7B7B-4669-888E-1F96148DB699}"/>
    <dgm:cxn modelId="{CEC55C45-3C44-4AD1-B735-7E8ED0C00D77}" type="presOf" srcId="{0ED00F83-5CE3-4108-9F51-9427A6B55153}" destId="{B047A2DF-67B3-4197-AC75-778CE862CFEF}" srcOrd="0" destOrd="0" presId="urn:microsoft.com/office/officeart/2005/8/layout/hierarchy3"/>
    <dgm:cxn modelId="{FB8DEF6E-5876-4EEE-99B1-18D60C3A6B28}" type="presOf" srcId="{9E372B48-172A-4F5B-9BD4-F998AF9348E5}" destId="{C10ADC9B-B682-4F73-8E28-42BE559FF5B1}" srcOrd="0" destOrd="0" presId="urn:microsoft.com/office/officeart/2005/8/layout/hierarchy3"/>
    <dgm:cxn modelId="{DF0F68FB-18D1-477A-939D-EDC05265DBDC}" type="presOf" srcId="{D2A88013-396D-49E3-AB7F-276945A47508}" destId="{09E28F19-7C60-4CA7-AE3E-05E7DA6EC07B}" srcOrd="0" destOrd="0" presId="urn:microsoft.com/office/officeart/2005/8/layout/hierarchy3"/>
    <dgm:cxn modelId="{9B74F641-27BD-4D27-92F5-45755AA01A55}" srcId="{D2A88013-396D-49E3-AB7F-276945A47508}" destId="{A46D17BD-02A4-4623-84AE-506FEE584790}" srcOrd="1" destOrd="0" parTransId="{A7EB0073-8FE7-4F55-B31D-2CD0E3BB84D6}" sibTransId="{AFE45BD4-0F87-426F-8C18-2A7CA86834FC}"/>
    <dgm:cxn modelId="{E955629C-00BD-4496-ABFC-296A4A469265}" type="presOf" srcId="{460BECB4-9DD0-43B6-933F-7CA1F3315E92}" destId="{ECDCF5FE-E7B4-49AA-9ED8-3E574A06C686}" srcOrd="0" destOrd="0" presId="urn:microsoft.com/office/officeart/2005/8/layout/hierarchy3"/>
    <dgm:cxn modelId="{EBD26FF4-D274-4EEC-85D5-C7F444F9E188}" srcId="{D2A88013-396D-49E3-AB7F-276945A47508}" destId="{20381F35-0559-49FD-8424-8D7B2E0B6F2E}" srcOrd="2" destOrd="0" parTransId="{074E19A4-EE69-4C74-81DF-D1FD30AA36BC}" sibTransId="{4A3281EA-F638-42F9-883B-0E85D5B5A2D3}"/>
    <dgm:cxn modelId="{7F10182A-235D-4F4D-8232-9513E830B46A}" type="presOf" srcId="{20381F35-0559-49FD-8424-8D7B2E0B6F2E}" destId="{B7C16DED-2412-477F-B554-049A2B12DF21}" srcOrd="0" destOrd="0" presId="urn:microsoft.com/office/officeart/2005/8/layout/hierarchy3"/>
    <dgm:cxn modelId="{9F43F1D1-5415-4B18-8D5C-46B658325409}" type="presOf" srcId="{A53E4427-6030-48C7-9798-6BE24ED3C4CE}" destId="{321B5980-A425-48F0-ADCB-CB1C14EEECCB}" srcOrd="0" destOrd="0" presId="urn:microsoft.com/office/officeart/2005/8/layout/hierarchy3"/>
    <dgm:cxn modelId="{01CC883C-D15A-459D-B4DF-7E47897D2ABB}" type="presOf" srcId="{074E19A4-EE69-4C74-81DF-D1FD30AA36BC}" destId="{2EFB322D-9597-4D6B-84F0-646CE36ECBF8}" srcOrd="0" destOrd="0" presId="urn:microsoft.com/office/officeart/2005/8/layout/hierarchy3"/>
    <dgm:cxn modelId="{BB0A880C-2683-4BD7-BBE3-79969C65D5BF}" type="presOf" srcId="{D2A88013-396D-49E3-AB7F-276945A47508}" destId="{A1629863-5B78-4ABC-A808-62936C40E405}" srcOrd="1" destOrd="0" presId="urn:microsoft.com/office/officeart/2005/8/layout/hierarchy3"/>
    <dgm:cxn modelId="{EA4F63E8-EAC4-440F-A81E-A180CEBEFF57}" srcId="{D2A88013-396D-49E3-AB7F-276945A47508}" destId="{FD7CF4C4-A878-4208-8585-111761A65B2E}" srcOrd="3" destOrd="0" parTransId="{9E372B48-172A-4F5B-9BD4-F998AF9348E5}" sibTransId="{831C9134-EB47-4A84-A7C2-88D4DC261B82}"/>
    <dgm:cxn modelId="{30D46B3B-0E68-4CBB-8A07-C81EDE3B4365}" type="presOf" srcId="{A7EB0073-8FE7-4F55-B31D-2CD0E3BB84D6}" destId="{3225781D-90ED-442C-A6A5-BD0C20D2A162}" srcOrd="0" destOrd="0" presId="urn:microsoft.com/office/officeart/2005/8/layout/hierarchy3"/>
    <dgm:cxn modelId="{EABC65B7-6894-4BCA-AE8E-B138A60CFCB4}" type="presOf" srcId="{FD7CF4C4-A878-4208-8585-111761A65B2E}" destId="{1B06A7E6-12FE-4B98-B715-4E83805C8635}" srcOrd="0" destOrd="0" presId="urn:microsoft.com/office/officeart/2005/8/layout/hierarchy3"/>
    <dgm:cxn modelId="{85441A74-531A-4CE2-822F-41A6082E1903}" srcId="{460BECB4-9DD0-43B6-933F-7CA1F3315E92}" destId="{D2A88013-396D-49E3-AB7F-276945A47508}" srcOrd="0" destOrd="0" parTransId="{2E4A6B42-CCC8-420E-84A8-4235AAE79817}" sibTransId="{3D95E101-8856-4377-92CB-A2335A576CD3}"/>
    <dgm:cxn modelId="{8AC89F24-8A81-48BB-AE96-AA54D88EC02E}" type="presOf" srcId="{988C58DC-C4B4-4885-9AB1-C897F1226A9B}" destId="{1BCE1BED-7D77-4643-A5E5-4825D4177E51}" srcOrd="0" destOrd="0" presId="urn:microsoft.com/office/officeart/2005/8/layout/hierarchy3"/>
    <dgm:cxn modelId="{E02CE6CA-9F7E-41CA-AAC3-A45FEFCE375C}" srcId="{0ED00F83-5CE3-4108-9F51-9427A6B55153}" destId="{8A7319BC-1586-46D1-B634-D16DFED47652}" srcOrd="1" destOrd="0" parTransId="{A53E4427-6030-48C7-9798-6BE24ED3C4CE}" sibTransId="{BD75B596-4DA1-407E-BB2E-C13D03A14F3B}"/>
    <dgm:cxn modelId="{E25C16FD-5A1B-4A11-BEB3-681E0014A6EA}" type="presParOf" srcId="{ECDCF5FE-E7B4-49AA-9ED8-3E574A06C686}" destId="{E7FBFAA2-F608-4FFB-A367-2EBA5D4DAC8F}" srcOrd="0" destOrd="0" presId="urn:microsoft.com/office/officeart/2005/8/layout/hierarchy3"/>
    <dgm:cxn modelId="{497B2076-C5F2-4D01-89C3-FAECCA80D416}" type="presParOf" srcId="{E7FBFAA2-F608-4FFB-A367-2EBA5D4DAC8F}" destId="{BA1EFE61-0923-455F-883E-0DE2F2491DB9}" srcOrd="0" destOrd="0" presId="urn:microsoft.com/office/officeart/2005/8/layout/hierarchy3"/>
    <dgm:cxn modelId="{F5FD9120-C5D8-495C-A398-2D6A22E57E2D}" type="presParOf" srcId="{BA1EFE61-0923-455F-883E-0DE2F2491DB9}" destId="{09E28F19-7C60-4CA7-AE3E-05E7DA6EC07B}" srcOrd="0" destOrd="0" presId="urn:microsoft.com/office/officeart/2005/8/layout/hierarchy3"/>
    <dgm:cxn modelId="{73FC2CED-FC4A-4999-BF57-66FD9942CC44}" type="presParOf" srcId="{BA1EFE61-0923-455F-883E-0DE2F2491DB9}" destId="{A1629863-5B78-4ABC-A808-62936C40E405}" srcOrd="1" destOrd="0" presId="urn:microsoft.com/office/officeart/2005/8/layout/hierarchy3"/>
    <dgm:cxn modelId="{E914AF74-141C-44BA-ADFB-C3209096F3F5}" type="presParOf" srcId="{E7FBFAA2-F608-4FFB-A367-2EBA5D4DAC8F}" destId="{99DC9C19-12AE-4B46-85FB-EC38F8B8225A}" srcOrd="1" destOrd="0" presId="urn:microsoft.com/office/officeart/2005/8/layout/hierarchy3"/>
    <dgm:cxn modelId="{1BED1377-D444-4AE9-9C03-375654BC23A6}" type="presParOf" srcId="{99DC9C19-12AE-4B46-85FB-EC38F8B8225A}" destId="{E761A140-570E-435A-BBF5-FE6A2CD6DBC0}" srcOrd="0" destOrd="0" presId="urn:microsoft.com/office/officeart/2005/8/layout/hierarchy3"/>
    <dgm:cxn modelId="{9D226CA9-E61E-48C9-B238-5D9E06DC5BA0}" type="presParOf" srcId="{99DC9C19-12AE-4B46-85FB-EC38F8B8225A}" destId="{5F503909-82E3-488C-A44B-D47922E80E28}" srcOrd="1" destOrd="0" presId="urn:microsoft.com/office/officeart/2005/8/layout/hierarchy3"/>
    <dgm:cxn modelId="{A4E57A2B-E73B-4F89-B7C1-A1B97207AA4A}" type="presParOf" srcId="{99DC9C19-12AE-4B46-85FB-EC38F8B8225A}" destId="{3225781D-90ED-442C-A6A5-BD0C20D2A162}" srcOrd="2" destOrd="0" presId="urn:microsoft.com/office/officeart/2005/8/layout/hierarchy3"/>
    <dgm:cxn modelId="{9A8CCFCF-4041-4047-9E82-318FB7903F36}" type="presParOf" srcId="{99DC9C19-12AE-4B46-85FB-EC38F8B8225A}" destId="{0EE1741C-E00F-4E15-8114-4651A3300650}" srcOrd="3" destOrd="0" presId="urn:microsoft.com/office/officeart/2005/8/layout/hierarchy3"/>
    <dgm:cxn modelId="{1D253336-F8BD-4849-9F48-13A060FF6F4B}" type="presParOf" srcId="{99DC9C19-12AE-4B46-85FB-EC38F8B8225A}" destId="{2EFB322D-9597-4D6B-84F0-646CE36ECBF8}" srcOrd="4" destOrd="0" presId="urn:microsoft.com/office/officeart/2005/8/layout/hierarchy3"/>
    <dgm:cxn modelId="{4712E40F-6BB9-4595-BA6C-6BB8E20FD996}" type="presParOf" srcId="{99DC9C19-12AE-4B46-85FB-EC38F8B8225A}" destId="{B7C16DED-2412-477F-B554-049A2B12DF21}" srcOrd="5" destOrd="0" presId="urn:microsoft.com/office/officeart/2005/8/layout/hierarchy3"/>
    <dgm:cxn modelId="{7065E7D0-1B80-454F-8E0A-0F7E4AA5F2E2}" type="presParOf" srcId="{99DC9C19-12AE-4B46-85FB-EC38F8B8225A}" destId="{C10ADC9B-B682-4F73-8E28-42BE559FF5B1}" srcOrd="6" destOrd="0" presId="urn:microsoft.com/office/officeart/2005/8/layout/hierarchy3"/>
    <dgm:cxn modelId="{4BF228C3-F8EB-420A-8EAC-181535F50376}" type="presParOf" srcId="{99DC9C19-12AE-4B46-85FB-EC38F8B8225A}" destId="{1B06A7E6-12FE-4B98-B715-4E83805C8635}" srcOrd="7" destOrd="0" presId="urn:microsoft.com/office/officeart/2005/8/layout/hierarchy3"/>
    <dgm:cxn modelId="{623D1384-1748-4624-9778-737D78962795}" type="presParOf" srcId="{ECDCF5FE-E7B4-49AA-9ED8-3E574A06C686}" destId="{D8F67D81-C5DB-4910-A861-E3FD6C7CB023}" srcOrd="1" destOrd="0" presId="urn:microsoft.com/office/officeart/2005/8/layout/hierarchy3"/>
    <dgm:cxn modelId="{DF7EBDBA-686F-4067-8093-2E98DEF9E583}" type="presParOf" srcId="{D8F67D81-C5DB-4910-A861-E3FD6C7CB023}" destId="{AF12B43D-4877-4BEF-802B-1DA96724B387}" srcOrd="0" destOrd="0" presId="urn:microsoft.com/office/officeart/2005/8/layout/hierarchy3"/>
    <dgm:cxn modelId="{BC91826A-9E86-45C6-A530-AF7AA0AB64A2}" type="presParOf" srcId="{AF12B43D-4877-4BEF-802B-1DA96724B387}" destId="{B047A2DF-67B3-4197-AC75-778CE862CFEF}" srcOrd="0" destOrd="0" presId="urn:microsoft.com/office/officeart/2005/8/layout/hierarchy3"/>
    <dgm:cxn modelId="{E341FB42-F7E3-4CCF-BBCA-A5050A06600B}" type="presParOf" srcId="{AF12B43D-4877-4BEF-802B-1DA96724B387}" destId="{5096787A-A359-461E-9805-A398DE085337}" srcOrd="1" destOrd="0" presId="urn:microsoft.com/office/officeart/2005/8/layout/hierarchy3"/>
    <dgm:cxn modelId="{F152DEF0-38C9-413F-9A39-958AEABD486E}" type="presParOf" srcId="{D8F67D81-C5DB-4910-A861-E3FD6C7CB023}" destId="{5451F838-B866-4C6F-9D40-29344244CB03}" srcOrd="1" destOrd="0" presId="urn:microsoft.com/office/officeart/2005/8/layout/hierarchy3"/>
    <dgm:cxn modelId="{E34BA18A-8518-4737-AA7C-63D203E81A07}" type="presParOf" srcId="{5451F838-B866-4C6F-9D40-29344244CB03}" destId="{1BCE1BED-7D77-4643-A5E5-4825D4177E51}" srcOrd="0" destOrd="0" presId="urn:microsoft.com/office/officeart/2005/8/layout/hierarchy3"/>
    <dgm:cxn modelId="{0654CE9E-D663-4238-BC69-8D80E7E40B24}" type="presParOf" srcId="{5451F838-B866-4C6F-9D40-29344244CB03}" destId="{38E65339-0DEB-414E-8A90-08D9A361E84A}" srcOrd="1" destOrd="0" presId="urn:microsoft.com/office/officeart/2005/8/layout/hierarchy3"/>
    <dgm:cxn modelId="{884AECD9-BD37-487E-AB0F-0EC00CF5C3D2}" type="presParOf" srcId="{5451F838-B866-4C6F-9D40-29344244CB03}" destId="{321B5980-A425-48F0-ADCB-CB1C14EEECCB}" srcOrd="2" destOrd="0" presId="urn:microsoft.com/office/officeart/2005/8/layout/hierarchy3"/>
    <dgm:cxn modelId="{AA2520F4-193C-4DA7-8829-E2D549D87E6B}" type="presParOf" srcId="{5451F838-B866-4C6F-9D40-29344244CB03}" destId="{0C688081-7506-4E83-8FA0-A83228C859B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28F19-7C60-4CA7-AE3E-05E7DA6EC07B}">
      <dsp:nvSpPr>
        <dsp:cNvPr id="0" name=""/>
        <dsp:cNvSpPr/>
      </dsp:nvSpPr>
      <dsp:spPr>
        <a:xfrm>
          <a:off x="1082352" y="4092"/>
          <a:ext cx="1747242" cy="8736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err="1" smtClean="0"/>
            <a:t>Présents</a:t>
          </a:r>
          <a:r>
            <a:rPr lang="en-CA" sz="1400" kern="1200" dirty="0" smtClean="0"/>
            <a:t> à Montréal </a:t>
          </a:r>
          <a:r>
            <a:rPr lang="en-CA" sz="1400" kern="1200" dirty="0" err="1" smtClean="0"/>
            <a:t>lors</a:t>
          </a:r>
          <a:r>
            <a:rPr lang="en-CA" sz="1400" kern="1200" dirty="0" smtClean="0"/>
            <a:t> du </a:t>
          </a:r>
          <a:r>
            <a:rPr lang="en-CA" sz="1400" kern="1200" dirty="0" err="1" smtClean="0"/>
            <a:t>dénombrement</a:t>
          </a:r>
          <a:r>
            <a:rPr lang="en-CA" sz="1400" kern="1200" dirty="0" smtClean="0"/>
            <a:t>: n=896</a:t>
          </a:r>
          <a:endParaRPr lang="en-CA" sz="1400" kern="1200" dirty="0"/>
        </a:p>
      </dsp:txBody>
      <dsp:txXfrm>
        <a:off x="1107939" y="29679"/>
        <a:ext cx="1696068" cy="822447"/>
      </dsp:txXfrm>
    </dsp:sp>
    <dsp:sp modelId="{E761A140-570E-435A-BBF5-FE6A2CD6DBC0}">
      <dsp:nvSpPr>
        <dsp:cNvPr id="0" name=""/>
        <dsp:cNvSpPr/>
      </dsp:nvSpPr>
      <dsp:spPr>
        <a:xfrm>
          <a:off x="1257076" y="877713"/>
          <a:ext cx="174724" cy="655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5215"/>
              </a:lnTo>
              <a:lnTo>
                <a:pt x="174724" y="6552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503909-82E3-488C-A44B-D47922E80E28}">
      <dsp:nvSpPr>
        <dsp:cNvPr id="0" name=""/>
        <dsp:cNvSpPr/>
      </dsp:nvSpPr>
      <dsp:spPr>
        <a:xfrm>
          <a:off x="1431800" y="1096119"/>
          <a:ext cx="1397793" cy="8736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err="1" smtClean="0"/>
            <a:t>Lieux</a:t>
          </a:r>
          <a:r>
            <a:rPr lang="en-CA" sz="1800" kern="1200" dirty="0" smtClean="0"/>
            <a:t> </a:t>
          </a:r>
          <a:r>
            <a:rPr lang="en-CA" sz="1800" kern="1200" dirty="0" err="1" smtClean="0"/>
            <a:t>extérieurs</a:t>
          </a:r>
          <a:r>
            <a:rPr lang="en-CA" sz="1800" kern="1200" dirty="0" smtClean="0"/>
            <a:t>: n=276</a:t>
          </a:r>
          <a:endParaRPr lang="en-CA" sz="1800" kern="1200" dirty="0"/>
        </a:p>
      </dsp:txBody>
      <dsp:txXfrm>
        <a:off x="1457387" y="1121706"/>
        <a:ext cx="1346619" cy="822447"/>
      </dsp:txXfrm>
    </dsp:sp>
    <dsp:sp modelId="{3225781D-90ED-442C-A6A5-BD0C20D2A162}">
      <dsp:nvSpPr>
        <dsp:cNvPr id="0" name=""/>
        <dsp:cNvSpPr/>
      </dsp:nvSpPr>
      <dsp:spPr>
        <a:xfrm>
          <a:off x="1257076" y="877713"/>
          <a:ext cx="174724" cy="1747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7242"/>
              </a:lnTo>
              <a:lnTo>
                <a:pt x="174724" y="17472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1741C-E00F-4E15-8114-4651A3300650}">
      <dsp:nvSpPr>
        <dsp:cNvPr id="0" name=""/>
        <dsp:cNvSpPr/>
      </dsp:nvSpPr>
      <dsp:spPr>
        <a:xfrm>
          <a:off x="1431800" y="2188145"/>
          <a:ext cx="1397793" cy="8736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Refuges: n=363</a:t>
          </a:r>
          <a:endParaRPr lang="en-CA" sz="1800" kern="1200" dirty="0"/>
        </a:p>
      </dsp:txBody>
      <dsp:txXfrm>
        <a:off x="1457387" y="2213732"/>
        <a:ext cx="1346619" cy="822447"/>
      </dsp:txXfrm>
    </dsp:sp>
    <dsp:sp modelId="{2EFB322D-9597-4D6B-84F0-646CE36ECBF8}">
      <dsp:nvSpPr>
        <dsp:cNvPr id="0" name=""/>
        <dsp:cNvSpPr/>
      </dsp:nvSpPr>
      <dsp:spPr>
        <a:xfrm>
          <a:off x="1257076" y="877713"/>
          <a:ext cx="174724" cy="2839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9268"/>
              </a:lnTo>
              <a:lnTo>
                <a:pt x="174724" y="28392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C16DED-2412-477F-B554-049A2B12DF21}">
      <dsp:nvSpPr>
        <dsp:cNvPr id="0" name=""/>
        <dsp:cNvSpPr/>
      </dsp:nvSpPr>
      <dsp:spPr>
        <a:xfrm>
          <a:off x="1431800" y="3280171"/>
          <a:ext cx="1397793" cy="8736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err="1" smtClean="0"/>
            <a:t>Logements</a:t>
          </a:r>
          <a:r>
            <a:rPr lang="en-CA" sz="1800" kern="1200" dirty="0" smtClean="0"/>
            <a:t> </a:t>
          </a:r>
          <a:r>
            <a:rPr lang="en-CA" sz="1800" kern="1200" dirty="0" err="1" smtClean="0"/>
            <a:t>transitoires</a:t>
          </a:r>
          <a:r>
            <a:rPr lang="en-CA" sz="1800" kern="1200" dirty="0" smtClean="0"/>
            <a:t>: n=163</a:t>
          </a:r>
          <a:endParaRPr lang="en-CA" sz="1800" kern="1200" dirty="0"/>
        </a:p>
      </dsp:txBody>
      <dsp:txXfrm>
        <a:off x="1457387" y="3305758"/>
        <a:ext cx="1346619" cy="822447"/>
      </dsp:txXfrm>
    </dsp:sp>
    <dsp:sp modelId="{C10ADC9B-B682-4F73-8E28-42BE559FF5B1}">
      <dsp:nvSpPr>
        <dsp:cNvPr id="0" name=""/>
        <dsp:cNvSpPr/>
      </dsp:nvSpPr>
      <dsp:spPr>
        <a:xfrm>
          <a:off x="1257076" y="877713"/>
          <a:ext cx="174724" cy="3931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31294"/>
              </a:lnTo>
              <a:lnTo>
                <a:pt x="174724" y="39312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6A7E6-12FE-4B98-B715-4E83805C8635}">
      <dsp:nvSpPr>
        <dsp:cNvPr id="0" name=""/>
        <dsp:cNvSpPr/>
      </dsp:nvSpPr>
      <dsp:spPr>
        <a:xfrm>
          <a:off x="1431800" y="4372198"/>
          <a:ext cx="1397793" cy="8736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err="1" smtClean="0"/>
            <a:t>Itinérance</a:t>
          </a:r>
          <a:r>
            <a:rPr lang="en-CA" sz="1800" kern="1200" dirty="0" smtClean="0"/>
            <a:t> </a:t>
          </a:r>
          <a:r>
            <a:rPr lang="en-CA" sz="1800" kern="1200" dirty="0" err="1" smtClean="0"/>
            <a:t>cachée</a:t>
          </a:r>
          <a:r>
            <a:rPr lang="en-CA" sz="1800" kern="1200" dirty="0" smtClean="0"/>
            <a:t>: n=92</a:t>
          </a:r>
          <a:endParaRPr lang="en-CA" sz="1800" kern="1200" dirty="0"/>
        </a:p>
      </dsp:txBody>
      <dsp:txXfrm>
        <a:off x="1457387" y="4397785"/>
        <a:ext cx="1346619" cy="822447"/>
      </dsp:txXfrm>
    </dsp:sp>
    <dsp:sp modelId="{B047A2DF-67B3-4197-AC75-778CE862CFEF}">
      <dsp:nvSpPr>
        <dsp:cNvPr id="0" name=""/>
        <dsp:cNvSpPr/>
      </dsp:nvSpPr>
      <dsp:spPr>
        <a:xfrm>
          <a:off x="3266405" y="4092"/>
          <a:ext cx="1747242" cy="8736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err="1" smtClean="0"/>
            <a:t>Arrivés</a:t>
          </a:r>
          <a:r>
            <a:rPr lang="en-CA" sz="1400" kern="1200" dirty="0" smtClean="0"/>
            <a:t> à Montréal </a:t>
          </a:r>
          <a:r>
            <a:rPr lang="en-CA" sz="1400" kern="1200" dirty="0" err="1" smtClean="0"/>
            <a:t>depuis</a:t>
          </a:r>
          <a:r>
            <a:rPr lang="en-CA" sz="1400" kern="1200" dirty="0" smtClean="0"/>
            <a:t> le </a:t>
          </a:r>
          <a:r>
            <a:rPr lang="en-CA" sz="1400" kern="1200" dirty="0" err="1" smtClean="0"/>
            <a:t>dénombrement</a:t>
          </a:r>
          <a:r>
            <a:rPr lang="en-CA" sz="1400" kern="1200" dirty="0" smtClean="0"/>
            <a:t>: n=170</a:t>
          </a:r>
          <a:endParaRPr lang="en-CA" sz="1400" kern="1200" dirty="0"/>
        </a:p>
      </dsp:txBody>
      <dsp:txXfrm>
        <a:off x="3291992" y="29679"/>
        <a:ext cx="1696068" cy="822447"/>
      </dsp:txXfrm>
    </dsp:sp>
    <dsp:sp modelId="{1BCE1BED-7D77-4643-A5E5-4825D4177E51}">
      <dsp:nvSpPr>
        <dsp:cNvPr id="0" name=""/>
        <dsp:cNvSpPr/>
      </dsp:nvSpPr>
      <dsp:spPr>
        <a:xfrm>
          <a:off x="3441129" y="877713"/>
          <a:ext cx="174724" cy="655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5215"/>
              </a:lnTo>
              <a:lnTo>
                <a:pt x="174724" y="6552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E65339-0DEB-414E-8A90-08D9A361E84A}">
      <dsp:nvSpPr>
        <dsp:cNvPr id="0" name=""/>
        <dsp:cNvSpPr/>
      </dsp:nvSpPr>
      <dsp:spPr>
        <a:xfrm>
          <a:off x="3615853" y="1096119"/>
          <a:ext cx="1397793" cy="8736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err="1" smtClean="0"/>
            <a:t>Prévoient</a:t>
          </a:r>
          <a:r>
            <a:rPr lang="en-CA" sz="1800" kern="1200" dirty="0" smtClean="0"/>
            <a:t> </a:t>
          </a:r>
          <a:r>
            <a:rPr lang="en-CA" sz="1800" kern="1200" dirty="0" err="1" smtClean="0"/>
            <a:t>rester</a:t>
          </a:r>
          <a:r>
            <a:rPr lang="en-CA" sz="1800" kern="1200" dirty="0" smtClean="0"/>
            <a:t>: n=115</a:t>
          </a:r>
          <a:endParaRPr lang="en-CA" sz="1800" kern="1200" dirty="0"/>
        </a:p>
      </dsp:txBody>
      <dsp:txXfrm>
        <a:off x="3641440" y="1121706"/>
        <a:ext cx="1346619" cy="822447"/>
      </dsp:txXfrm>
    </dsp:sp>
    <dsp:sp modelId="{321B5980-A425-48F0-ADCB-CB1C14EEECCB}">
      <dsp:nvSpPr>
        <dsp:cNvPr id="0" name=""/>
        <dsp:cNvSpPr/>
      </dsp:nvSpPr>
      <dsp:spPr>
        <a:xfrm>
          <a:off x="3441129" y="877713"/>
          <a:ext cx="174724" cy="1747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7242"/>
              </a:lnTo>
              <a:lnTo>
                <a:pt x="174724" y="17472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688081-7506-4E83-8FA0-A83228C859B3}">
      <dsp:nvSpPr>
        <dsp:cNvPr id="0" name=""/>
        <dsp:cNvSpPr/>
      </dsp:nvSpPr>
      <dsp:spPr>
        <a:xfrm>
          <a:off x="3615853" y="2188145"/>
          <a:ext cx="1397793" cy="8736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err="1" smtClean="0"/>
            <a:t>Prévoient</a:t>
          </a:r>
          <a:r>
            <a:rPr lang="en-CA" sz="1800" kern="1200" dirty="0" smtClean="0"/>
            <a:t> quitter: n=54</a:t>
          </a:r>
          <a:endParaRPr lang="en-CA" sz="1800" kern="1200" dirty="0"/>
        </a:p>
      </dsp:txBody>
      <dsp:txXfrm>
        <a:off x="3641440" y="2213732"/>
        <a:ext cx="1346619" cy="822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0.80952</cdr:x>
      <cdr:y>0.8806</cdr:y>
    </cdr:from>
    <cdr:to>
      <cdr:x>0.94286</cdr:x>
      <cdr:y>0.95522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20680" y="4248472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800" b="1" dirty="0"/>
            <a:t>n</a:t>
          </a:r>
          <a:r>
            <a:rPr lang="en-CA" sz="1800" b="1" dirty="0" smtClean="0"/>
            <a:t>=145</a:t>
          </a:r>
          <a:endParaRPr lang="en-CA" sz="18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25C96-A990-4C94-B35F-1A6B36787109}" type="datetimeFigureOut">
              <a:rPr lang="fr-CA" smtClean="0"/>
              <a:t>2016-06-16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D7383-2110-444A-87DD-573D5F82176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2640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2AC16-4C94-407B-A6F7-998DCD2C7259}" type="datetimeFigureOut">
              <a:rPr lang="fr-CA" smtClean="0"/>
              <a:t>2016-06-16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9D926-EA44-4A4A-8E62-8DBD0C0B1B9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4493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A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8063269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A" altLang="fr-FR" smtClean="0"/>
          </a:p>
        </p:txBody>
      </p:sp>
    </p:spTree>
    <p:extLst>
      <p:ext uri="{BB962C8B-B14F-4D97-AF65-F5344CB8AC3E}">
        <p14:creationId xmlns:p14="http://schemas.microsoft.com/office/powerpoint/2010/main" val="31106165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A" altLang="fr-FR" smtClean="0"/>
          </a:p>
        </p:txBody>
      </p:sp>
    </p:spTree>
    <p:extLst>
      <p:ext uri="{BB962C8B-B14F-4D97-AF65-F5344CB8AC3E}">
        <p14:creationId xmlns:p14="http://schemas.microsoft.com/office/powerpoint/2010/main" val="31106165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A" altLang="fr-FR" smtClean="0"/>
          </a:p>
        </p:txBody>
      </p:sp>
    </p:spTree>
    <p:extLst>
      <p:ext uri="{BB962C8B-B14F-4D97-AF65-F5344CB8AC3E}">
        <p14:creationId xmlns:p14="http://schemas.microsoft.com/office/powerpoint/2010/main" val="981220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A" altLang="fr-FR" smtClean="0"/>
          </a:p>
        </p:txBody>
      </p:sp>
    </p:spTree>
    <p:extLst>
      <p:ext uri="{BB962C8B-B14F-4D97-AF65-F5344CB8AC3E}">
        <p14:creationId xmlns:p14="http://schemas.microsoft.com/office/powerpoint/2010/main" val="4043489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A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641266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A" altLang="fr-FR" smtClean="0"/>
          </a:p>
        </p:txBody>
      </p:sp>
    </p:spTree>
    <p:extLst>
      <p:ext uri="{BB962C8B-B14F-4D97-AF65-F5344CB8AC3E}">
        <p14:creationId xmlns:p14="http://schemas.microsoft.com/office/powerpoint/2010/main" val="3110616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A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641266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A" altLang="fr-FR" smtClean="0"/>
          </a:p>
        </p:txBody>
      </p:sp>
    </p:spTree>
    <p:extLst>
      <p:ext uri="{BB962C8B-B14F-4D97-AF65-F5344CB8AC3E}">
        <p14:creationId xmlns:p14="http://schemas.microsoft.com/office/powerpoint/2010/main" val="3110616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A" altLang="fr-FR" smtClean="0"/>
          </a:p>
        </p:txBody>
      </p:sp>
    </p:spTree>
    <p:extLst>
      <p:ext uri="{BB962C8B-B14F-4D97-AF65-F5344CB8AC3E}">
        <p14:creationId xmlns:p14="http://schemas.microsoft.com/office/powerpoint/2010/main" val="3110616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A" altLang="fr-FR" smtClean="0"/>
          </a:p>
        </p:txBody>
      </p:sp>
    </p:spTree>
    <p:extLst>
      <p:ext uri="{BB962C8B-B14F-4D97-AF65-F5344CB8AC3E}">
        <p14:creationId xmlns:p14="http://schemas.microsoft.com/office/powerpoint/2010/main" val="3110616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CA" altLang="fr-FR" smtClean="0"/>
          </a:p>
        </p:txBody>
      </p:sp>
    </p:spTree>
    <p:extLst>
      <p:ext uri="{BB962C8B-B14F-4D97-AF65-F5344CB8AC3E}">
        <p14:creationId xmlns:p14="http://schemas.microsoft.com/office/powerpoint/2010/main" val="3110616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96CA-C54A-4932-B42C-E6B96C899DD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603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96CA-C54A-4932-B42C-E6B96C899DD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0002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96CA-C54A-4932-B42C-E6B96C899DD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758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96CA-C54A-4932-B42C-E6B96C899DD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371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96CA-C54A-4932-B42C-E6B96C899DD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878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96CA-C54A-4932-B42C-E6B96C899DD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493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96CA-C54A-4932-B42C-E6B96C899DD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685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96CA-C54A-4932-B42C-E6B96C899DD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413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96CA-C54A-4932-B42C-E6B96C899DD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811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96CA-C54A-4932-B42C-E6B96C899DD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710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96CA-C54A-4932-B42C-E6B96C899DD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653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996CA-C54A-4932-B42C-E6B96C899DD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075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image" Target="../media/image1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tags" Target="../tags/tag4.xml"/><Relationship Id="rId9" Type="http://schemas.openxmlformats.org/officeDocument/2006/relationships/hyperlink" Target="http://www.douglas.qc.ca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image" Target="../media/image5.jpeg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7" Type="http://schemas.openxmlformats.org/officeDocument/2006/relationships/image" Target="../media/image5.jpe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chart" Target="../charts/chart3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image" Target="../media/image5.jpe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5.jpe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7" Type="http://schemas.openxmlformats.org/officeDocument/2006/relationships/chart" Target="../charts/chart4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image" Target="../media/image5.jpe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image" Target="../media/image5.jpe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5.jpe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5.jpe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5.jpe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5.jpe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8722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Forme automatique 1034" descr="289525517@28092009-1b3c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2400">
              <a:latin typeface="Times New Roman" pitchFamily="18" charset="0"/>
            </a:endParaRPr>
          </a:p>
        </p:txBody>
      </p:sp>
      <p:sp>
        <p:nvSpPr>
          <p:cNvPr id="2053" name="Forme automatique 1036" descr="289525517@28092009-1b3c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2400">
              <a:latin typeface="Times New Roman" pitchFamily="18" charset="0"/>
            </a:endParaRPr>
          </a:p>
        </p:txBody>
      </p:sp>
      <p:sp>
        <p:nvSpPr>
          <p:cNvPr id="2055" name="Zone de texte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9552" y="548680"/>
            <a:ext cx="8136904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CA" sz="2800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RÉSULTATS DE L’ENQUÊTE COMPLÉMENTAIRE AU DÉNOMBREMENT À MONTRÉAL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CA" sz="1800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Ottawa - 22 </a:t>
            </a:r>
            <a:r>
              <a:rPr lang="en-CA" sz="1800" b="1" dirty="0" err="1" smtClean="0">
                <a:solidFill>
                  <a:schemeClr val="bg2"/>
                </a:solidFill>
                <a:latin typeface="Arial Narrow" panose="020B0606020202030204" pitchFamily="34" charset="0"/>
              </a:rPr>
              <a:t>juin</a:t>
            </a:r>
            <a:r>
              <a:rPr lang="en-CA" sz="1800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 2016 </a:t>
            </a:r>
            <a:endParaRPr lang="fr-CA" sz="1800" b="1" dirty="0" smtClean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974E8-3E1C-4364-B87E-2C1A4F335D2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1" name="Image 10" descr="C:\Users\mgagnon\AppData\Local\Microsoft\Windows\Temporary Internet Files\Content.Outlook\Y5T61RI0\Ville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80" y="4089885"/>
            <a:ext cx="2476238" cy="16433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http://jecompte-mtl.ca/wp-content/uploads/2015/02/Logo_Douglas.png">
            <a:hlinkClick r:id="rId9" tgtFrame="&quot;_blank&quot;"/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899" y="5566178"/>
            <a:ext cx="1445085" cy="110318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842066" y="4270893"/>
            <a:ext cx="14598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err="1" smtClean="0"/>
              <a:t>Financé</a:t>
            </a:r>
            <a:r>
              <a:rPr lang="en-CA" sz="1600" dirty="0" smtClean="0"/>
              <a:t> par:</a:t>
            </a:r>
            <a:endParaRPr lang="en-CA" sz="1600" dirty="0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877272"/>
            <a:ext cx="1546989" cy="55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563148" y="3212976"/>
            <a:ext cx="4017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Eric Latimer, Ph.D.</a:t>
            </a:r>
          </a:p>
          <a:p>
            <a:pPr algn="ctr"/>
            <a:r>
              <a:rPr lang="en-CA" dirty="0" smtClean="0"/>
              <a:t>Christian Méthot, M.Sc.</a:t>
            </a:r>
          </a:p>
          <a:p>
            <a:pPr algn="ctr"/>
            <a:r>
              <a:rPr lang="en-CA" dirty="0" smtClean="0"/>
              <a:t>Zhirong Cao, M.Sc.</a:t>
            </a:r>
            <a:endParaRPr lang="en-CA" dirty="0"/>
          </a:p>
          <a:p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3601123" y="5316235"/>
            <a:ext cx="201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err="1" smtClean="0"/>
              <a:t>En</a:t>
            </a:r>
            <a:r>
              <a:rPr lang="en-CA" sz="1600" dirty="0" smtClean="0"/>
              <a:t> </a:t>
            </a:r>
            <a:r>
              <a:rPr lang="en-CA" sz="1600" dirty="0" err="1" smtClean="0"/>
              <a:t>partenariat</a:t>
            </a:r>
            <a:r>
              <a:rPr lang="en-CA" sz="1600" dirty="0" smtClean="0"/>
              <a:t> avec:</a:t>
            </a:r>
            <a:endParaRPr lang="en-CA" sz="1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203848" y="3212976"/>
            <a:ext cx="0" cy="876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940152" y="3212975"/>
            <a:ext cx="0" cy="876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76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96CA-C54A-4932-B42C-E6B96C899DD1}" type="slidenum">
              <a:rPr lang="fr-CA" smtClean="0"/>
              <a:t>10</a:t>
            </a:fld>
            <a:endParaRPr lang="fr-CA" dirty="0"/>
          </a:p>
        </p:txBody>
      </p:sp>
      <p:sp>
        <p:nvSpPr>
          <p:cNvPr id="4" name="Zone de texte 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512" y="188640"/>
            <a:ext cx="8820472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115888" indent="-1158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30000"/>
              </a:spcBef>
              <a:defRPr/>
            </a:pPr>
            <a:r>
              <a:rPr lang="en-CA" b="1" dirty="0" smtClean="0">
                <a:solidFill>
                  <a:schemeClr val="bg1"/>
                </a:solidFill>
                <a:latin typeface="Arial Narrow" pitchFamily="34" charset="0"/>
                <a:cs typeface="+mn-cs"/>
              </a:rPr>
              <a:t>1063 questionnaires </a:t>
            </a:r>
            <a:r>
              <a:rPr lang="en-CA" b="1" dirty="0" err="1" smtClean="0">
                <a:solidFill>
                  <a:schemeClr val="bg1"/>
                </a:solidFill>
                <a:latin typeface="Arial Narrow" pitchFamily="34" charset="0"/>
                <a:cs typeface="+mn-cs"/>
              </a:rPr>
              <a:t>administrés</a:t>
            </a:r>
            <a:r>
              <a:rPr lang="en-CA" b="1" dirty="0" smtClean="0">
                <a:solidFill>
                  <a:schemeClr val="bg1"/>
                </a:solidFill>
                <a:latin typeface="Arial Narrow" pitchFamily="34" charset="0"/>
                <a:cs typeface="+mn-cs"/>
              </a:rPr>
              <a:t> à Montréal</a:t>
            </a:r>
            <a:endParaRPr lang="fr-CA" b="1" dirty="0">
              <a:solidFill>
                <a:schemeClr val="bg1"/>
              </a:solidFill>
              <a:latin typeface="Arial Narrow" pitchFamily="34" charset="0"/>
              <a:cs typeface="+mn-cs"/>
            </a:endParaRP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3002893670"/>
              </p:ext>
            </p:extLst>
          </p:nvPr>
        </p:nvGraphicFramePr>
        <p:xfrm>
          <a:off x="1403648" y="908720"/>
          <a:ext cx="6096000" cy="52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7739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Zone de text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9512" y="1412776"/>
            <a:ext cx="31196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fr-FR" b="1" dirty="0">
                <a:solidFill>
                  <a:srgbClr val="FC9600"/>
                </a:solidFill>
                <a:latin typeface="Arial Narrow" pitchFamily="34" charset="0"/>
              </a:rPr>
              <a:t>	</a:t>
            </a:r>
          </a:p>
        </p:txBody>
      </p:sp>
      <p:sp>
        <p:nvSpPr>
          <p:cNvPr id="3076" name="Zone de texte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79712" y="1281106"/>
            <a:ext cx="6998072" cy="40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endParaRPr lang="en-CA" altLang="fr-FR" sz="2000" dirty="0" smtClean="0">
              <a:solidFill>
                <a:srgbClr val="2D3645"/>
              </a:solidFill>
              <a:latin typeface="Arial Narrow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Semblables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à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l’enquête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du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dénombrement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mais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: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Plus de femmes:  30% vs 24%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Plus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d’Autochtones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: 12,4% vs 10%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Plus de 30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ans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et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moins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: 25% vs 19%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Même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proportion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d’immigrants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: 17% vs 16%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12.9%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rapportent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être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homosexuels</a:t>
            </a:r>
            <a:r>
              <a:rPr lang="en-CA" altLang="fr-FR" sz="2800" b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ou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bisexuels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(vs 3%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dans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la population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générale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selon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l’étude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ESCC de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Statistique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Canada)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58872-7C93-45B7-ABFC-C3E382B5E573}" type="slidenum">
              <a:rPr lang="en-US" sz="1000" smtClean="0">
                <a:latin typeface="Arial Narrow" panose="020B0606020202030204" pitchFamily="34" charset="0"/>
              </a:rPr>
              <a:pPr>
                <a:defRPr/>
              </a:pPr>
              <a:t>11</a:t>
            </a:fld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6" name="Zone de text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6676" y="214986"/>
            <a:ext cx="869580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fr-FR" b="1" dirty="0" smtClean="0">
                <a:solidFill>
                  <a:srgbClr val="FC9600"/>
                </a:solidFill>
                <a:latin typeface="Arial Narrow" pitchFamily="34" charset="0"/>
              </a:rPr>
              <a:t>PRÉSENTS À MONTRÉAL EN MARS (N = 896) : CARACTÉRISTIQUES DÉMOGRAPHIQUES </a:t>
            </a:r>
            <a:endParaRPr lang="en-US" altLang="fr-FR" b="1" dirty="0">
              <a:solidFill>
                <a:srgbClr val="FC96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6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96CA-C54A-4932-B42C-E6B96C899DD1}" type="slidenum">
              <a:rPr lang="fr-CA" smtClean="0"/>
              <a:t>12</a:t>
            </a:fld>
            <a:endParaRPr lang="fr-CA"/>
          </a:p>
        </p:txBody>
      </p:sp>
      <p:sp>
        <p:nvSpPr>
          <p:cNvPr id="4" name="Zone de texte 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-11476" y="188640"/>
            <a:ext cx="6019800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marL="115888" indent="-1158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defRPr/>
            </a:pPr>
            <a:r>
              <a:rPr lang="en-CA" sz="3200" b="1" dirty="0" err="1" smtClean="0">
                <a:solidFill>
                  <a:schemeClr val="bg1"/>
                </a:solidFill>
                <a:latin typeface="Arial Narrow" pitchFamily="34" charset="0"/>
              </a:rPr>
              <a:t>Répartition</a:t>
            </a:r>
            <a:r>
              <a:rPr lang="en-CA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CA" sz="3200" b="1" dirty="0" err="1" smtClean="0">
                <a:solidFill>
                  <a:schemeClr val="bg1"/>
                </a:solidFill>
                <a:latin typeface="Arial Narrow" pitchFamily="34" charset="0"/>
              </a:rPr>
              <a:t>selon</a:t>
            </a:r>
            <a:r>
              <a:rPr lang="en-CA" sz="3200" b="1" dirty="0" smtClean="0">
                <a:solidFill>
                  <a:schemeClr val="bg1"/>
                </a:solidFill>
                <a:latin typeface="Arial Narrow" pitchFamily="34" charset="0"/>
              </a:rPr>
              <a:t> la </a:t>
            </a:r>
            <a:r>
              <a:rPr lang="en-CA" sz="3200" b="1" dirty="0" err="1" smtClean="0">
                <a:solidFill>
                  <a:schemeClr val="bg1"/>
                </a:solidFill>
                <a:latin typeface="Arial Narrow" pitchFamily="34" charset="0"/>
              </a:rPr>
              <a:t>chronicité</a:t>
            </a:r>
            <a:endParaRPr lang="fr-CA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6056" y="6381328"/>
            <a:ext cx="3240360" cy="36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n</a:t>
            </a:r>
            <a:r>
              <a:rPr lang="en-CA" dirty="0" smtClean="0"/>
              <a:t>= 240; 315; 125; 82; 762</a:t>
            </a:r>
            <a:endParaRPr lang="en-CA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239573"/>
              </p:ext>
            </p:extLst>
          </p:nvPr>
        </p:nvGraphicFramePr>
        <p:xfrm>
          <a:off x="251520" y="1124744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408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96CA-C54A-4932-B42C-E6B96C899DD1}" type="slidenum">
              <a:rPr lang="fr-CA" smtClean="0"/>
              <a:t>13</a:t>
            </a:fld>
            <a:endParaRPr lang="fr-CA"/>
          </a:p>
        </p:txBody>
      </p:sp>
      <p:sp>
        <p:nvSpPr>
          <p:cNvPr id="4" name="Zone de texte 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-11476" y="188640"/>
            <a:ext cx="8698276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115888" indent="-1158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defRPr/>
            </a:pPr>
            <a:r>
              <a:rPr lang="en-CA" sz="3200" b="1" dirty="0" smtClean="0">
                <a:solidFill>
                  <a:schemeClr val="bg1"/>
                </a:solidFill>
                <a:latin typeface="Arial Narrow" pitchFamily="34" charset="0"/>
              </a:rPr>
              <a:t>Liens entre </a:t>
            </a:r>
            <a:r>
              <a:rPr lang="en-CA" sz="3200" b="1" dirty="0" err="1" smtClean="0">
                <a:solidFill>
                  <a:schemeClr val="bg1"/>
                </a:solidFill>
                <a:latin typeface="Arial Narrow" pitchFamily="34" charset="0"/>
              </a:rPr>
              <a:t>lieux</a:t>
            </a:r>
            <a:r>
              <a:rPr lang="en-CA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CA" sz="3200" b="1" dirty="0" err="1" smtClean="0">
                <a:solidFill>
                  <a:schemeClr val="bg1"/>
                </a:solidFill>
                <a:latin typeface="Arial Narrow" pitchFamily="34" charset="0"/>
              </a:rPr>
              <a:t>déclarés</a:t>
            </a:r>
            <a:r>
              <a:rPr lang="en-CA" sz="3200" b="1" dirty="0" smtClean="0">
                <a:solidFill>
                  <a:schemeClr val="bg1"/>
                </a:solidFill>
                <a:latin typeface="Arial Narrow" pitchFamily="34" charset="0"/>
              </a:rPr>
              <a:t> le 24 mars et le 24 </a:t>
            </a:r>
            <a:r>
              <a:rPr lang="en-CA" sz="3200" b="1" dirty="0" err="1" smtClean="0">
                <a:solidFill>
                  <a:schemeClr val="bg1"/>
                </a:solidFill>
                <a:latin typeface="Arial Narrow" pitchFamily="34" charset="0"/>
              </a:rPr>
              <a:t>août</a:t>
            </a:r>
            <a:endParaRPr lang="fr-CA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522782"/>
              </p:ext>
            </p:extLst>
          </p:nvPr>
        </p:nvGraphicFramePr>
        <p:xfrm>
          <a:off x="323528" y="1340768"/>
          <a:ext cx="8580044" cy="493813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816811"/>
                <a:gridCol w="1202708"/>
                <a:gridCol w="1080120"/>
                <a:gridCol w="1512168"/>
                <a:gridCol w="1224136"/>
                <a:gridCol w="744101"/>
              </a:tblGrid>
              <a:tr h="61158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000" i="1" dirty="0" smtClean="0">
                          <a:effectLst/>
                        </a:rPr>
                        <a:t>Catégorie d’itinérance le 24 août 2015</a:t>
                      </a:r>
                      <a:endParaRPr lang="en-US" sz="3200" i="1" dirty="0" smtClean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84322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</a:rPr>
                        <a:t>Lieux </a:t>
                      </a:r>
                      <a:r>
                        <a:rPr lang="fr-CA" sz="2000" dirty="0" smtClean="0">
                          <a:effectLst/>
                        </a:rPr>
                        <a:t>extérieurs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 smtClean="0">
                          <a:effectLst/>
                        </a:rPr>
                        <a:t>Refuges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 smtClean="0">
                          <a:effectLst/>
                        </a:rPr>
                        <a:t>Logements transitoires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 smtClean="0">
                          <a:effectLst/>
                        </a:rPr>
                        <a:t>Itinérance </a:t>
                      </a:r>
                      <a:r>
                        <a:rPr lang="fr-CA" sz="2000" dirty="0">
                          <a:effectLst/>
                        </a:rPr>
                        <a:t>cachée 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</a:rPr>
                        <a:t>Total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00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0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Résidence</a:t>
                      </a:r>
                      <a:r>
                        <a:rPr lang="en-US" sz="20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20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mars 2015</a:t>
                      </a:r>
                      <a:endParaRPr lang="en-US" sz="20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146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</a:rPr>
                        <a:t>Lieux extérieurs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CA" sz="1800" b="0" dirty="0" smtClean="0">
                          <a:effectLst/>
                        </a:rPr>
                        <a:t>43%</a:t>
                      </a:r>
                      <a:endParaRPr lang="en-US" sz="20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4%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1%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11%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17%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</a:rPr>
                        <a:t>Refuges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21%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51%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21%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17%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33%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2515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</a:rPr>
                        <a:t>Logements transitoires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1%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1%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52%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0%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10%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3894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</a:rPr>
                        <a:t>Itinérance cachée 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8%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7%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3%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37%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10%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1859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</a:rPr>
                        <a:t>Soins institutionnels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5%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5%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2%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4%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4%</a:t>
                      </a:r>
                      <a:r>
                        <a:rPr lang="fr-CA" sz="18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4550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</a:rPr>
                        <a:t>Logements stables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23%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33%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22%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31%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27%</a:t>
                      </a:r>
                      <a:r>
                        <a:rPr lang="fr-CA" sz="18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3164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</a:rPr>
                        <a:t>Total 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31%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40%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18%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</a:rPr>
                        <a:t>11%</a:t>
                      </a:r>
                      <a:endParaRPr lang="en-US" sz="2000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b="1" dirty="0" smtClean="0">
                          <a:effectLst/>
                        </a:rPr>
                        <a:t>100%</a:t>
                      </a:r>
                    </a:p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400" b="1" dirty="0" smtClean="0">
                          <a:effectLst/>
                          <a:latin typeface="Candara" panose="020E0502030303020204" pitchFamily="34" charset="0"/>
                          <a:ea typeface="Droid Sans Fallback"/>
                          <a:cs typeface="Calibri" panose="020F0502020204030204" pitchFamily="34" charset="0"/>
                        </a:rPr>
                        <a:t>(n=879)</a:t>
                      </a:r>
                      <a:endParaRPr lang="en-US" sz="1400" b="1" dirty="0">
                        <a:effectLst/>
                        <a:latin typeface="Candara" panose="020E0502030303020204" pitchFamily="34" charset="0"/>
                        <a:ea typeface="Droid Sans Fallback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87067" y="1844805"/>
            <a:ext cx="1284843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68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96CA-C54A-4932-B42C-E6B96C899DD1}" type="slidenum">
              <a:rPr lang="fr-CA" smtClean="0"/>
              <a:t>14</a:t>
            </a:fld>
            <a:endParaRPr lang="fr-CA"/>
          </a:p>
        </p:txBody>
      </p:sp>
      <p:sp>
        <p:nvSpPr>
          <p:cNvPr id="4" name="Zone de texte 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-1247" y="404664"/>
            <a:ext cx="889248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115888" indent="-1158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defRPr/>
            </a:pPr>
            <a:r>
              <a:rPr lang="en-CA" sz="1800" b="1" dirty="0" smtClean="0">
                <a:solidFill>
                  <a:schemeClr val="bg1"/>
                </a:solidFill>
                <a:latin typeface="Arial Narrow" pitchFamily="34" charset="0"/>
              </a:rPr>
              <a:t> POURCENTAGES AYANT SÉJOURNÉ AU MOINS 6 MOIS DANS UN CENTRE JEUNESSE:</a:t>
            </a:r>
            <a:endParaRPr lang="fr-CA" sz="1800" b="1" dirty="0">
              <a:solidFill>
                <a:schemeClr val="bg1"/>
              </a:solidFill>
              <a:latin typeface="Arial Narrow" pitchFamily="34" charset="0"/>
              <a:cs typeface="+mn-cs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671033600"/>
              </p:ext>
            </p:extLst>
          </p:nvPr>
        </p:nvGraphicFramePr>
        <p:xfrm>
          <a:off x="0" y="908720"/>
          <a:ext cx="9036496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474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96CA-C54A-4932-B42C-E6B96C899DD1}" type="slidenum">
              <a:rPr lang="fr-CA" smtClean="0"/>
              <a:t>15</a:t>
            </a:fld>
            <a:endParaRPr lang="fr-CA"/>
          </a:p>
        </p:txBody>
      </p:sp>
      <p:sp>
        <p:nvSpPr>
          <p:cNvPr id="4" name="Zone de texte 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620688"/>
            <a:ext cx="889248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115888" indent="-1158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defRPr/>
            </a:pPr>
            <a:r>
              <a:rPr lang="en-CA" sz="1800" b="1" dirty="0" smtClean="0">
                <a:solidFill>
                  <a:schemeClr val="bg1"/>
                </a:solidFill>
                <a:latin typeface="Arial Narrow" pitchFamily="34" charset="0"/>
              </a:rPr>
              <a:t> ENVIRON 42% SE FONT FAIT PRESCRIRE UN PSYCHOTROPE AU COURS DES 5 DERNIÈRES ANNÉES</a:t>
            </a:r>
            <a:endParaRPr lang="fr-CA" sz="1800" b="1" dirty="0">
              <a:solidFill>
                <a:schemeClr val="bg1"/>
              </a:solidFill>
              <a:latin typeface="Arial Narrow" pitchFamily="34" charset="0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895649"/>
              </p:ext>
            </p:extLst>
          </p:nvPr>
        </p:nvGraphicFramePr>
        <p:xfrm>
          <a:off x="467545" y="2276872"/>
          <a:ext cx="7776862" cy="2029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3303"/>
                <a:gridCol w="1315545"/>
                <a:gridCol w="1009497"/>
                <a:gridCol w="1426058"/>
                <a:gridCol w="1316741"/>
                <a:gridCol w="1185718"/>
              </a:tblGrid>
              <a:tr h="103829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endParaRPr lang="en-CA" sz="1800" dirty="0">
                        <a:effectLst/>
                        <a:latin typeface="Candara"/>
                        <a:ea typeface="Droid Sans Fallback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Lieux extérieurs</a:t>
                      </a:r>
                      <a:endParaRPr lang="en-CA" sz="1800" dirty="0">
                        <a:effectLst/>
                        <a:latin typeface="Candara"/>
                        <a:ea typeface="Droid Sans Fallback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Refuges</a:t>
                      </a:r>
                      <a:endParaRPr lang="en-CA" sz="1800" dirty="0">
                        <a:effectLst/>
                        <a:latin typeface="Candara"/>
                        <a:ea typeface="Droid Sans Fallback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</a:rPr>
                        <a:t>Logements de transition</a:t>
                      </a:r>
                      <a:endParaRPr lang="en-CA" sz="1800" dirty="0">
                        <a:effectLst/>
                        <a:latin typeface="Candara"/>
                        <a:ea typeface="Droid Sans Fallback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</a:rPr>
                        <a:t>Itinérance cachée</a:t>
                      </a:r>
                      <a:endParaRPr lang="en-CA" sz="1800">
                        <a:effectLst/>
                        <a:latin typeface="Candara"/>
                        <a:ea typeface="Droid Sans Fallback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fr-CA" sz="1800">
                          <a:effectLst/>
                        </a:rPr>
                        <a:t>Total</a:t>
                      </a:r>
                      <a:endParaRPr lang="en-CA" sz="1800">
                        <a:effectLst/>
                        <a:latin typeface="Candara"/>
                        <a:ea typeface="Droid Sans Fallback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4494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Psychotrope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prescrit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?  </a:t>
                      </a:r>
                      <a:endParaRPr lang="en-CA" sz="2400" dirty="0">
                        <a:effectLst/>
                        <a:latin typeface="Candara"/>
                        <a:ea typeface="Droid Sans Fallback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smtClean="0">
                          <a:effectLst/>
                        </a:rPr>
                        <a:t>n=272)</a:t>
                      </a:r>
                      <a:endParaRPr lang="en-CA" sz="2000" dirty="0">
                        <a:effectLst/>
                        <a:latin typeface="Candara"/>
                        <a:ea typeface="Droid Sans Fallback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smtClean="0">
                          <a:effectLst/>
                        </a:rPr>
                        <a:t>n=349)</a:t>
                      </a:r>
                      <a:endParaRPr lang="en-CA" sz="2000" dirty="0">
                        <a:effectLst/>
                        <a:latin typeface="Candara"/>
                        <a:ea typeface="Droid Sans Fallback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(n=161)</a:t>
                      </a:r>
                      <a:endParaRPr lang="en-CA" sz="2000" dirty="0">
                        <a:effectLst/>
                        <a:latin typeface="Candara"/>
                        <a:ea typeface="Droid Sans Fallback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smtClean="0">
                          <a:effectLst/>
                        </a:rPr>
                        <a:t>n=91)</a:t>
                      </a:r>
                      <a:endParaRPr lang="en-CA" sz="2000" dirty="0">
                        <a:effectLst/>
                        <a:latin typeface="Candara"/>
                        <a:ea typeface="Droid Sans Fallback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smtClean="0">
                          <a:effectLst/>
                        </a:rPr>
                        <a:t>N=873)</a:t>
                      </a:r>
                      <a:endParaRPr lang="en-CA" sz="2000" dirty="0">
                        <a:effectLst/>
                        <a:latin typeface="Candara"/>
                        <a:ea typeface="Droid Sans Fallback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34494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Oui %</a:t>
                      </a:r>
                      <a:endParaRPr lang="en-CA" sz="1800">
                        <a:effectLst/>
                        <a:latin typeface="Candara"/>
                        <a:ea typeface="Droid Sans Fallback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29,0</a:t>
                      </a:r>
                      <a:endParaRPr lang="en-CA" sz="2400" dirty="0">
                        <a:effectLst/>
                        <a:latin typeface="Candara"/>
                        <a:ea typeface="Droid Sans Fallback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45,6</a:t>
                      </a:r>
                      <a:endParaRPr lang="en-CA" sz="2400" dirty="0">
                        <a:effectLst/>
                        <a:latin typeface="Candara"/>
                        <a:ea typeface="Droid Sans Fallback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59,0</a:t>
                      </a:r>
                      <a:endParaRPr lang="en-CA" sz="2400" dirty="0">
                        <a:effectLst/>
                        <a:latin typeface="Candara"/>
                        <a:ea typeface="Droid Sans Fallback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36,3</a:t>
                      </a:r>
                      <a:endParaRPr lang="en-CA" sz="2400" dirty="0">
                        <a:effectLst/>
                        <a:latin typeface="Candara"/>
                        <a:ea typeface="Droid Sans Fallback"/>
                        <a:cs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41,9</a:t>
                      </a:r>
                      <a:endParaRPr lang="en-CA" sz="2400" dirty="0">
                        <a:effectLst/>
                        <a:latin typeface="Candara"/>
                        <a:ea typeface="Droid Sans Fallback"/>
                        <a:cs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59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96CA-C54A-4932-B42C-E6B96C899DD1}" type="slidenum">
              <a:rPr lang="fr-CA" smtClean="0"/>
              <a:t>16</a:t>
            </a:fld>
            <a:endParaRPr lang="fr-CA"/>
          </a:p>
        </p:txBody>
      </p:sp>
      <p:sp>
        <p:nvSpPr>
          <p:cNvPr id="4" name="Zone de texte 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620688"/>
            <a:ext cx="889248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115888" indent="-1158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defRPr/>
            </a:pPr>
            <a:r>
              <a:rPr lang="en-CA" sz="1800" b="1" dirty="0" smtClean="0">
                <a:solidFill>
                  <a:schemeClr val="bg1"/>
                </a:solidFill>
                <a:latin typeface="Arial Narrow" pitchFamily="34" charset="0"/>
              </a:rPr>
              <a:t>MALADIES AUTO-RAPPORTÉES SELON SI ELLES SONT TRAITÉES OU NON</a:t>
            </a:r>
            <a:endParaRPr lang="fr-CA" sz="1800" b="1" dirty="0">
              <a:solidFill>
                <a:schemeClr val="bg1"/>
              </a:solidFill>
              <a:latin typeface="Arial Narrow" pitchFamily="34" charset="0"/>
              <a:cs typeface="+mn-cs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48089"/>
            <a:ext cx="7632847" cy="52790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580112" y="1340768"/>
            <a:ext cx="2502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(</a:t>
            </a:r>
            <a:r>
              <a:rPr lang="en-CA" dirty="0" err="1" smtClean="0"/>
              <a:t>Nombres</a:t>
            </a:r>
            <a:r>
              <a:rPr lang="en-CA" dirty="0" smtClean="0"/>
              <a:t> de </a:t>
            </a:r>
            <a:r>
              <a:rPr lang="en-CA" dirty="0" err="1" smtClean="0"/>
              <a:t>personnes</a:t>
            </a:r>
            <a:r>
              <a:rPr lang="en-CA" dirty="0" smtClean="0"/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510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Zone de text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9512" y="1412776"/>
            <a:ext cx="31196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fr-FR" b="1" dirty="0">
                <a:solidFill>
                  <a:srgbClr val="FC9600"/>
                </a:solidFill>
                <a:latin typeface="Arial Narrow" pitchFamily="34" charset="0"/>
              </a:rPr>
              <a:t>	</a:t>
            </a:r>
          </a:p>
        </p:txBody>
      </p:sp>
      <p:sp>
        <p:nvSpPr>
          <p:cNvPr id="3076" name="Zone de texte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79712" y="1281106"/>
            <a:ext cx="6998072" cy="610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endParaRPr lang="en-CA" altLang="fr-FR" sz="2000" dirty="0" smtClean="0">
              <a:solidFill>
                <a:srgbClr val="2D3645"/>
              </a:solidFill>
              <a:latin typeface="Arial Narrow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Problèmes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financiers de loin les plus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souvent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rapportés</a:t>
            </a:r>
            <a:r>
              <a:rPr lang="en-CA" altLang="fr-FR" sz="2800" b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(58%), surtout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dans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logements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transitoires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(66%)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Mauvais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crédit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15%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Discrimination par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propriétaires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souvent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mentionnée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(14%)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Problèmes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santé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mentale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(13%) et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dépendances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(13%)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sont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fréquemment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mises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de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l’avant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aussi</a:t>
            </a:r>
            <a:endParaRPr lang="en-CA" altLang="fr-FR" sz="28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Grande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variété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de raisons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mentionnées</a:t>
            </a:r>
            <a:endParaRPr lang="en-CA" altLang="fr-FR" sz="28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marL="0" indent="0">
              <a:lnSpc>
                <a:spcPct val="70000"/>
              </a:lnSpc>
              <a:spcBef>
                <a:spcPct val="50000"/>
              </a:spcBef>
              <a:buNone/>
            </a:pPr>
            <a:endParaRPr lang="en-CA" altLang="fr-FR" sz="28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marL="0" indent="0">
              <a:lnSpc>
                <a:spcPct val="70000"/>
              </a:lnSpc>
              <a:spcBef>
                <a:spcPct val="50000"/>
              </a:spcBef>
              <a:buNone/>
            </a:pPr>
            <a:endParaRPr lang="en-CA" altLang="fr-FR" sz="2800" b="1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marL="0" indent="0">
              <a:lnSpc>
                <a:spcPct val="70000"/>
              </a:lnSpc>
              <a:spcBef>
                <a:spcPct val="50000"/>
              </a:spcBef>
              <a:buNone/>
            </a:pPr>
            <a:endParaRPr lang="fr-CA" altLang="fr-FR" sz="2000" dirty="0" smtClean="0">
              <a:solidFill>
                <a:srgbClr val="2D3645"/>
              </a:solidFill>
              <a:latin typeface="Arial Narrow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endParaRPr lang="fr-CA" altLang="fr-FR" sz="2000" dirty="0" smtClean="0">
              <a:solidFill>
                <a:srgbClr val="2D3645"/>
              </a:solidFill>
              <a:latin typeface="Arial Narrow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58872-7C93-45B7-ABFC-C3E382B5E573}" type="slidenum">
              <a:rPr lang="en-US" sz="1000" smtClean="0">
                <a:latin typeface="Arial Narrow" panose="020B0606020202030204" pitchFamily="34" charset="0"/>
              </a:rPr>
              <a:pPr>
                <a:defRPr/>
              </a:pPr>
              <a:t>17</a:t>
            </a:fld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7" name="Zone de texte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620688"/>
            <a:ext cx="889248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115888" indent="-1158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defRPr/>
            </a:pPr>
            <a:r>
              <a:rPr lang="en-CA" sz="1800" b="1" dirty="0" smtClean="0">
                <a:solidFill>
                  <a:schemeClr val="bg1"/>
                </a:solidFill>
                <a:latin typeface="Arial Narrow" pitchFamily="34" charset="0"/>
              </a:rPr>
              <a:t>OBSTACLES À SE TROUVER UN LOGEMENT</a:t>
            </a:r>
            <a:endParaRPr lang="fr-CA" sz="1800" b="1" dirty="0">
              <a:solidFill>
                <a:schemeClr val="bg1"/>
              </a:solidFill>
              <a:latin typeface="Arial Narrow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608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96CA-C54A-4932-B42C-E6B96C899DD1}" type="slidenum">
              <a:rPr lang="fr-CA" smtClean="0"/>
              <a:t>18</a:t>
            </a:fld>
            <a:endParaRPr lang="fr-CA"/>
          </a:p>
        </p:txBody>
      </p:sp>
      <p:sp>
        <p:nvSpPr>
          <p:cNvPr id="4" name="Zone de texte 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620688"/>
            <a:ext cx="889248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115888" indent="-1158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0000"/>
              </a:spcBef>
              <a:defRPr/>
            </a:pPr>
            <a:r>
              <a:rPr lang="en-CA" sz="1800" b="1" dirty="0" smtClean="0">
                <a:solidFill>
                  <a:schemeClr val="bg1"/>
                </a:solidFill>
                <a:latin typeface="Arial Narrow" pitchFamily="34" charset="0"/>
              </a:rPr>
              <a:t>FACTEURS QUI POURRAIENT AIDER À TROUVER UN LOGEMENT PERMANENT</a:t>
            </a:r>
            <a:endParaRPr lang="fr-CA" sz="1800" b="1" dirty="0">
              <a:solidFill>
                <a:schemeClr val="bg1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6" name="Zone de texte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79712" y="1281106"/>
            <a:ext cx="6998072" cy="4887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endParaRPr lang="en-CA" altLang="fr-FR" sz="2000" dirty="0" smtClean="0">
              <a:solidFill>
                <a:srgbClr val="2D3645"/>
              </a:solidFill>
              <a:latin typeface="Arial Narrow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Facteurs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de type financier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dominent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: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Plus argent aide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sociale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: 33%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Subvention au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loyer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: 22%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Divers types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d’aide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: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Aide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emploi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/formation: 25%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Recherche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logement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abordable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: 26%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Aide pour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garder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logement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: 13%</a:t>
            </a:r>
          </a:p>
          <a:p>
            <a:pPr marL="0" indent="0">
              <a:lnSpc>
                <a:spcPct val="70000"/>
              </a:lnSpc>
              <a:spcBef>
                <a:spcPct val="50000"/>
              </a:spcBef>
              <a:buNone/>
            </a:pPr>
            <a:endParaRPr lang="en-CA" altLang="fr-FR" sz="2800" b="1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marL="0" indent="0">
              <a:lnSpc>
                <a:spcPct val="70000"/>
              </a:lnSpc>
              <a:spcBef>
                <a:spcPct val="50000"/>
              </a:spcBef>
              <a:buNone/>
            </a:pPr>
            <a:endParaRPr lang="fr-CA" altLang="fr-FR" sz="2000" dirty="0" smtClean="0">
              <a:solidFill>
                <a:srgbClr val="2D3645"/>
              </a:solidFill>
              <a:latin typeface="Arial Narrow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endParaRPr lang="fr-CA" altLang="fr-FR" sz="2000" dirty="0" smtClean="0">
              <a:solidFill>
                <a:srgbClr val="2D3645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96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Zone de text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9512" y="1412776"/>
            <a:ext cx="31196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fr-FR" b="1" dirty="0">
                <a:solidFill>
                  <a:srgbClr val="FC9600"/>
                </a:solidFill>
                <a:latin typeface="Arial Narrow" pitchFamily="34" charset="0"/>
              </a:rPr>
              <a:t>	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58872-7C93-45B7-ABFC-C3E382B5E573}" type="slidenum">
              <a:rPr lang="en-US" sz="1000" smtClean="0">
                <a:latin typeface="Arial Narrow" panose="020B0606020202030204" pitchFamily="34" charset="0"/>
              </a:rPr>
              <a:pPr>
                <a:defRPr/>
              </a:pPr>
              <a:t>19</a:t>
            </a:fld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6" name="Zone de text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6676" y="214986"/>
            <a:ext cx="869580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fr-FR" b="1" dirty="0" smtClean="0">
                <a:solidFill>
                  <a:srgbClr val="FC9600"/>
                </a:solidFill>
                <a:latin typeface="Arial Narrow" pitchFamily="34" charset="0"/>
              </a:rPr>
              <a:t>PROVENANCE DES PERSONNES ARRIVÉES À MONTRÉAL DEPUIS MARS 2015</a:t>
            </a:r>
            <a:endParaRPr lang="en-US" altLang="fr-FR" b="1" dirty="0">
              <a:solidFill>
                <a:srgbClr val="FC9600"/>
              </a:solidFill>
              <a:latin typeface="Arial Narrow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1939417"/>
              </p:ext>
            </p:extLst>
          </p:nvPr>
        </p:nvGraphicFramePr>
        <p:xfrm>
          <a:off x="683568" y="1484784"/>
          <a:ext cx="75608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12262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742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Zone de text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2593" y="548680"/>
            <a:ext cx="279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fr-FR" b="1" dirty="0" smtClean="0">
                <a:solidFill>
                  <a:srgbClr val="FC9600"/>
                </a:solidFill>
                <a:latin typeface="Arial Narrow" pitchFamily="34" charset="0"/>
              </a:rPr>
              <a:t>PLAN DE LA PRÉSENTATION</a:t>
            </a:r>
            <a:endParaRPr lang="en-US" altLang="fr-FR" b="1" dirty="0">
              <a:solidFill>
                <a:srgbClr val="FC9600"/>
              </a:solidFill>
              <a:latin typeface="Arial Narrow" pitchFamily="34" charset="0"/>
            </a:endParaRPr>
          </a:p>
        </p:txBody>
      </p:sp>
      <p:sp>
        <p:nvSpPr>
          <p:cNvPr id="3076" name="Zone de texte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83768" y="1988840"/>
            <a:ext cx="6350000" cy="341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endParaRPr lang="en-CA" altLang="fr-FR" sz="2000" dirty="0" smtClean="0">
              <a:solidFill>
                <a:srgbClr val="2D3645"/>
              </a:solidFill>
              <a:latin typeface="Arial Narrow" pitchFamily="34" charset="0"/>
            </a:endParaRPr>
          </a:p>
          <a:p>
            <a:pPr marL="457200" indent="-457200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Objectifs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de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l’enquête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complémentaire</a:t>
            </a:r>
            <a:endParaRPr lang="en-CA" altLang="fr-FR" sz="28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marL="457200" indent="-457200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Méthode</a:t>
            </a:r>
            <a:endParaRPr lang="en-CA" altLang="fr-FR" sz="28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marL="457200" indent="-457200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Survol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des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principaux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résultats</a:t>
            </a:r>
            <a:endParaRPr lang="en-CA" altLang="fr-FR" sz="28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marL="457200" indent="-457200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Conclusions</a:t>
            </a:r>
            <a:endParaRPr lang="en-CA" altLang="fr-FR" sz="2800" b="1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marL="457200" indent="-457200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endParaRPr lang="fr-CA" altLang="fr-FR" sz="2800" b="1" dirty="0" smtClean="0">
              <a:solidFill>
                <a:srgbClr val="2D3645"/>
              </a:solidFill>
              <a:latin typeface="Arial Narrow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endParaRPr lang="fr-CA" altLang="fr-FR" sz="2800" b="1" dirty="0" smtClean="0">
              <a:solidFill>
                <a:srgbClr val="2D3645"/>
              </a:solidFill>
              <a:latin typeface="Arial Narrow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58872-7C93-45B7-ABFC-C3E382B5E573}" type="slidenum">
              <a:rPr lang="en-US" sz="1000" smtClean="0">
                <a:latin typeface="Arial Narrow" panose="020B0606020202030204" pitchFamily="34" charset="0"/>
              </a:rPr>
              <a:pPr>
                <a:defRPr/>
              </a:pPr>
              <a:t>2</a:t>
            </a:fld>
            <a:endParaRPr lang="en-US" sz="1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48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Zone de text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9512" y="1412776"/>
            <a:ext cx="31196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fr-FR" b="1" dirty="0">
                <a:solidFill>
                  <a:srgbClr val="FC9600"/>
                </a:solidFill>
                <a:latin typeface="Arial Narrow" pitchFamily="34" charset="0"/>
              </a:rPr>
              <a:t>	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58872-7C93-45B7-ABFC-C3E382B5E573}" type="slidenum">
              <a:rPr lang="en-US" sz="1000" smtClean="0">
                <a:latin typeface="Arial Narrow" panose="020B0606020202030204" pitchFamily="34" charset="0"/>
              </a:rPr>
              <a:pPr>
                <a:defRPr/>
              </a:pPr>
              <a:t>20</a:t>
            </a:fld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6" name="Zone de text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6676" y="214986"/>
            <a:ext cx="869580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fr-FR" b="1" dirty="0" smtClean="0">
                <a:solidFill>
                  <a:srgbClr val="FC9600"/>
                </a:solidFill>
                <a:latin typeface="Arial Narrow" pitchFamily="34" charset="0"/>
              </a:rPr>
              <a:t>ARRIVÉS À MONTRÉAL DEPUIS MARS :     SERVICES UTILISÉS DEPUIS ARRIVÉE À MTL</a:t>
            </a:r>
            <a:endParaRPr lang="en-US" altLang="fr-FR" b="1" dirty="0">
              <a:solidFill>
                <a:srgbClr val="FC9600"/>
              </a:solidFill>
              <a:latin typeface="Arial Narrow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8766056"/>
              </p:ext>
            </p:extLst>
          </p:nvPr>
        </p:nvGraphicFramePr>
        <p:xfrm>
          <a:off x="0" y="1292204"/>
          <a:ext cx="8892480" cy="5449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86172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9" y="18864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Zone de text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718" y="198129"/>
            <a:ext cx="7200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fr-FR" b="1" dirty="0" smtClean="0">
                <a:solidFill>
                  <a:srgbClr val="FC9600"/>
                </a:solidFill>
                <a:latin typeface="Arial Narrow" pitchFamily="34" charset="0"/>
              </a:rPr>
              <a:t>CONCLUSIONS PRINCIPALES</a:t>
            </a:r>
            <a:endParaRPr lang="en-US" altLang="fr-FR" b="1" dirty="0">
              <a:solidFill>
                <a:srgbClr val="FC9600"/>
              </a:solidFill>
              <a:latin typeface="Arial Narrow" pitchFamily="34" charset="0"/>
            </a:endParaRPr>
          </a:p>
        </p:txBody>
      </p:sp>
      <p:sp>
        <p:nvSpPr>
          <p:cNvPr id="3076" name="Zone de texte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06025" y="806800"/>
            <a:ext cx="6998072" cy="803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endParaRPr lang="en-CA" altLang="fr-FR" sz="2000" dirty="0" smtClean="0">
              <a:solidFill>
                <a:srgbClr val="2D3645"/>
              </a:solidFill>
              <a:latin typeface="Arial Narrow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Échantillon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assez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grand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Personnes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dans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lieux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extérieurs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très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différentes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de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celles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dans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logements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transitoires</a:t>
            </a:r>
            <a:endParaRPr lang="en-CA" altLang="fr-FR" sz="28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Très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grande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diversité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dans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les obstacles et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besoins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rapportés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–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facteurs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financiers et aide à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trouver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un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logement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souvent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nommés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mais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plusieurs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autres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aussi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Ex: Discrimination,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surtout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chez les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autochtones</a:t>
            </a:r>
            <a:endParaRPr lang="en-CA" altLang="fr-FR" sz="28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Besoins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importants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en santé physique (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Hépatite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C non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traitée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) et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mentale</a:t>
            </a:r>
            <a:endParaRPr lang="en-CA" altLang="fr-FR" sz="28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Environ 2/3 des nouveaux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arrivants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prévoient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rester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à Montréal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“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Touristes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”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souvent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d’autres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provinces;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utilisent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moins</a:t>
            </a:r>
            <a:r>
              <a:rPr lang="en-CA" altLang="fr-FR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de services en </a:t>
            </a:r>
            <a:r>
              <a:rPr lang="en-CA" altLang="fr-FR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général</a:t>
            </a:r>
            <a:endParaRPr lang="en-CA" altLang="fr-FR" sz="28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en-CA" altLang="fr-FR" sz="28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en-CA" altLang="fr-FR" sz="28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marL="0" indent="0">
              <a:lnSpc>
                <a:spcPct val="70000"/>
              </a:lnSpc>
              <a:spcBef>
                <a:spcPct val="50000"/>
              </a:spcBef>
              <a:buNone/>
            </a:pPr>
            <a:endParaRPr lang="fr-CA" altLang="fr-FR" sz="2000" dirty="0" smtClean="0">
              <a:solidFill>
                <a:srgbClr val="2D3645"/>
              </a:solidFill>
              <a:latin typeface="Arial Narrow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endParaRPr lang="fr-CA" altLang="fr-FR" sz="2000" dirty="0" smtClean="0">
              <a:solidFill>
                <a:srgbClr val="2D3645"/>
              </a:solidFill>
              <a:latin typeface="Arial Narrow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58872-7C93-45B7-ABFC-C3E382B5E573}" type="slidenum">
              <a:rPr lang="en-US" sz="1000" smtClean="0">
                <a:latin typeface="Arial Narrow" panose="020B0606020202030204" pitchFamily="34" charset="0"/>
              </a:rPr>
              <a:pPr>
                <a:defRPr/>
              </a:pPr>
              <a:t>21</a:t>
            </a:fld>
            <a:endParaRPr lang="en-US" sz="1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67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Zone de text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9512" y="1412776"/>
            <a:ext cx="31196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fr-FR" b="1" dirty="0">
                <a:solidFill>
                  <a:srgbClr val="FC9600"/>
                </a:solidFill>
                <a:latin typeface="Arial Narrow" pitchFamily="34" charset="0"/>
              </a:rPr>
              <a:t>	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58872-7C93-45B7-ABFC-C3E382B5E573}" type="slidenum">
              <a:rPr lang="en-US" sz="1000" smtClean="0">
                <a:latin typeface="Arial Narrow" panose="020B0606020202030204" pitchFamily="34" charset="0"/>
              </a:rPr>
              <a:pPr>
                <a:defRPr/>
              </a:pPr>
              <a:t>3</a:t>
            </a:fld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6" name="Zone de text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6676" y="214986"/>
            <a:ext cx="8407772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fr-FR" sz="3600" b="1" dirty="0" smtClean="0">
                <a:solidFill>
                  <a:srgbClr val="FC9600"/>
                </a:solidFill>
                <a:latin typeface="Arial Narrow" pitchFamily="34" charset="0"/>
              </a:rPr>
              <a:t>OBJECTIFS DE L’ENQUÊTE COMPLÉMENTAIRE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fr-FR" sz="3600" b="1" dirty="0" smtClean="0">
              <a:solidFill>
                <a:srgbClr val="FC9600"/>
              </a:solidFill>
              <a:latin typeface="Arial Narrow" pitchFamily="34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altLang="fr-FR" sz="2800" b="1" dirty="0" err="1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Mieux</a:t>
            </a:r>
            <a:r>
              <a:rPr lang="en-US" altLang="fr-FR" sz="28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 </a:t>
            </a:r>
            <a:r>
              <a:rPr lang="en-US" altLang="fr-FR" sz="2800" b="1" dirty="0" err="1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caractériser</a:t>
            </a:r>
            <a:r>
              <a:rPr lang="en-US" altLang="fr-FR" sz="28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 la population </a:t>
            </a:r>
            <a:r>
              <a:rPr lang="en-US" altLang="fr-FR" sz="2800" b="1" dirty="0" err="1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en</a:t>
            </a:r>
            <a:r>
              <a:rPr lang="en-US" altLang="fr-FR" sz="28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 situation </a:t>
            </a:r>
            <a:r>
              <a:rPr lang="en-US" altLang="fr-FR" sz="2800" b="1" dirty="0" err="1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d’itinérance</a:t>
            </a:r>
            <a:r>
              <a:rPr lang="en-US" altLang="fr-FR" sz="28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 qui </a:t>
            </a:r>
            <a:r>
              <a:rPr lang="en-US" altLang="fr-FR" sz="2800" b="1" dirty="0" err="1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était</a:t>
            </a:r>
            <a:r>
              <a:rPr lang="en-US" altLang="fr-FR" sz="28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 </a:t>
            </a:r>
            <a:r>
              <a:rPr lang="en-US" altLang="fr-FR" sz="2800" b="1" dirty="0" err="1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présente</a:t>
            </a:r>
            <a:r>
              <a:rPr lang="en-US" altLang="fr-FR" sz="28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 à Montréal </a:t>
            </a:r>
            <a:r>
              <a:rPr lang="en-US" altLang="fr-FR" sz="2800" b="1" dirty="0" err="1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lors</a:t>
            </a:r>
            <a:r>
              <a:rPr lang="en-US" altLang="fr-FR" sz="28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 du </a:t>
            </a:r>
            <a:r>
              <a:rPr lang="en-US" altLang="fr-FR" sz="2800" b="1" dirty="0" err="1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dénombrement</a:t>
            </a:r>
            <a:r>
              <a:rPr lang="en-US" altLang="fr-FR" sz="28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.</a:t>
            </a:r>
          </a:p>
          <a:p>
            <a:pPr marL="1257300" lvl="1" indent="-514350" eaLnBrk="1" hangingPunct="1">
              <a:spcBef>
                <a:spcPct val="50000"/>
              </a:spcBef>
            </a:pPr>
            <a:r>
              <a:rPr lang="en-US" altLang="fr-FR" sz="24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PARTICULIÈREMENT LES FEMMES, LES AUTOCHTONES ET LES JEUNES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altLang="fr-FR" sz="2800" b="1" dirty="0" err="1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Décrire</a:t>
            </a:r>
            <a:r>
              <a:rPr lang="en-US" altLang="fr-FR" sz="28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 la population </a:t>
            </a:r>
            <a:r>
              <a:rPr lang="en-US" altLang="fr-FR" sz="2800" b="1" dirty="0" err="1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arrivée</a:t>
            </a:r>
            <a:r>
              <a:rPr lang="en-US" altLang="fr-FR" sz="28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 à Montréal </a:t>
            </a:r>
            <a:r>
              <a:rPr lang="en-US" altLang="fr-FR" sz="2800" b="1" dirty="0" err="1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depuis</a:t>
            </a:r>
            <a:r>
              <a:rPr lang="en-US" altLang="fr-FR" sz="28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 le </a:t>
            </a:r>
            <a:r>
              <a:rPr lang="en-US" altLang="fr-FR" sz="2800" b="1" dirty="0" err="1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dénombrement</a:t>
            </a:r>
            <a:r>
              <a:rPr lang="en-US" altLang="fr-FR" sz="28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</a:rPr>
              <a:t> à Montréal</a:t>
            </a:r>
            <a:endParaRPr lang="en-US" altLang="fr-FR" sz="2800" b="1" dirty="0">
              <a:solidFill>
                <a:schemeClr val="bg1">
                  <a:lumMod val="6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10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Zone de text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9512" y="1412776"/>
            <a:ext cx="31196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fr-FR" b="1" dirty="0">
                <a:solidFill>
                  <a:srgbClr val="FC9600"/>
                </a:solidFill>
                <a:latin typeface="Arial Narrow" pitchFamily="34" charset="0"/>
              </a:rPr>
              <a:t>	</a:t>
            </a:r>
          </a:p>
        </p:txBody>
      </p:sp>
      <p:sp>
        <p:nvSpPr>
          <p:cNvPr id="3076" name="Zone de texte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79712" y="1281106"/>
            <a:ext cx="6998072" cy="562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endParaRPr lang="en-CA" altLang="fr-FR" sz="2000" dirty="0" smtClean="0">
              <a:solidFill>
                <a:srgbClr val="2D3645"/>
              </a:solidFill>
              <a:latin typeface="Arial Narrow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Mêmes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informations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démographiques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pour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pouvoir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recouper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avec questions du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dénombrement</a:t>
            </a:r>
            <a:endParaRPr lang="en-CA" altLang="fr-FR" sz="24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CA" altLang="fr-FR" sz="20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Ajout</a:t>
            </a:r>
            <a:r>
              <a:rPr lang="en-CA" altLang="fr-FR" sz="20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de </a:t>
            </a:r>
            <a:r>
              <a:rPr lang="en-CA" altLang="fr-FR" sz="20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l’orientation</a:t>
            </a:r>
            <a:r>
              <a:rPr lang="en-CA" altLang="fr-FR" sz="20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0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sexuelle</a:t>
            </a:r>
            <a:r>
              <a:rPr lang="en-CA" altLang="fr-FR" sz="20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; </a:t>
            </a:r>
            <a:r>
              <a:rPr lang="en-CA" altLang="fr-FR" sz="20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détails</a:t>
            </a:r>
            <a:r>
              <a:rPr lang="en-CA" altLang="fr-FR" sz="20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0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sur</a:t>
            </a:r>
            <a:r>
              <a:rPr lang="en-CA" altLang="fr-FR" sz="20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Premières Nations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Itinérance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sur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une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période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de 3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ans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: </a:t>
            </a:r>
            <a:r>
              <a:rPr lang="en-CA" altLang="fr-FR" sz="2400" b="1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d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urée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relative des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épisodes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logés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et non-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logés</a:t>
            </a:r>
            <a:endParaRPr lang="en-CA" altLang="fr-FR" sz="24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Passage 6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mois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ou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plus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en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Centres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jeunesse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avant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18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ans</a:t>
            </a:r>
            <a:endParaRPr lang="en-CA" altLang="fr-FR" sz="24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Obstacles et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facilitateurs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pour se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sortir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de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l’itinérance</a:t>
            </a:r>
            <a:endParaRPr lang="en-CA" altLang="fr-FR" sz="24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Santé et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abus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de substances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Caractéristiques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de la population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arrivée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à Montréal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depuis</a:t>
            </a:r>
            <a:r>
              <a:rPr lang="en-CA" altLang="fr-FR" sz="24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le </a:t>
            </a:r>
            <a:r>
              <a:rPr lang="en-CA" altLang="fr-FR" sz="24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dénombrement</a:t>
            </a:r>
            <a:endParaRPr lang="en-CA" altLang="fr-FR" sz="28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marL="0" indent="0">
              <a:lnSpc>
                <a:spcPct val="70000"/>
              </a:lnSpc>
              <a:spcBef>
                <a:spcPct val="50000"/>
              </a:spcBef>
              <a:buNone/>
            </a:pPr>
            <a:endParaRPr lang="en-CA" altLang="fr-FR" sz="2800" b="1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marL="0" indent="0">
              <a:lnSpc>
                <a:spcPct val="70000"/>
              </a:lnSpc>
              <a:spcBef>
                <a:spcPct val="50000"/>
              </a:spcBef>
              <a:buNone/>
            </a:pPr>
            <a:endParaRPr lang="fr-CA" altLang="fr-FR" sz="2000" dirty="0" smtClean="0">
              <a:solidFill>
                <a:srgbClr val="2D3645"/>
              </a:solidFill>
              <a:latin typeface="Arial Narrow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endParaRPr lang="fr-CA" altLang="fr-FR" sz="2000" dirty="0" smtClean="0">
              <a:solidFill>
                <a:srgbClr val="2D3645"/>
              </a:solidFill>
              <a:latin typeface="Arial Narrow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58872-7C93-45B7-ABFC-C3E382B5E573}" type="slidenum">
              <a:rPr lang="en-US" sz="1000" smtClean="0">
                <a:latin typeface="Arial Narrow" panose="020B0606020202030204" pitchFamily="34" charset="0"/>
              </a:rPr>
              <a:pPr>
                <a:defRPr/>
              </a:pPr>
              <a:t>4</a:t>
            </a:fld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6" name="Zone de text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6676" y="214986"/>
            <a:ext cx="739966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fr-FR" b="1" dirty="0" smtClean="0">
                <a:solidFill>
                  <a:srgbClr val="FC9600"/>
                </a:solidFill>
                <a:latin typeface="Arial Narrow" pitchFamily="34" charset="0"/>
              </a:rPr>
              <a:t>PRINCIPAUX TYPES D’INFORMATIONS RECHERCHÉES</a:t>
            </a:r>
            <a:endParaRPr lang="en-US" altLang="fr-FR" b="1" dirty="0">
              <a:solidFill>
                <a:srgbClr val="FC96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88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96CA-C54A-4932-B42C-E6B96C899DD1}" type="slidenum">
              <a:rPr lang="fr-CA" smtClean="0"/>
              <a:t>5</a:t>
            </a:fld>
            <a:endParaRPr lang="fr-CA"/>
          </a:p>
        </p:txBody>
      </p:sp>
      <p:pic>
        <p:nvPicPr>
          <p:cNvPr id="3" name="Imag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76" y="-332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35696" y="2371616"/>
            <a:ext cx="2232248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marL="457200" indent="-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eaLnBrk="1" hangingPunct="1">
              <a:spcBef>
                <a:spcPct val="0"/>
              </a:spcBef>
              <a:buFontTx/>
              <a:buNone/>
            </a:pPr>
            <a:r>
              <a:rPr lang="en-CA" altLang="fr-FR" sz="3600" b="1" dirty="0" smtClean="0">
                <a:solidFill>
                  <a:srgbClr val="FC9600"/>
                </a:solidFill>
                <a:latin typeface="Arial Narrow" pitchFamily="34" charset="0"/>
              </a:rPr>
              <a:t>MÉTHODE</a:t>
            </a:r>
          </a:p>
        </p:txBody>
      </p:sp>
    </p:spTree>
    <p:extLst>
      <p:ext uri="{BB962C8B-B14F-4D97-AF65-F5344CB8AC3E}">
        <p14:creationId xmlns:p14="http://schemas.microsoft.com/office/powerpoint/2010/main" val="336739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Zone de text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0142" y="1412776"/>
            <a:ext cx="799288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fr-FR" b="1" dirty="0" err="1" smtClean="0">
                <a:solidFill>
                  <a:schemeClr val="tx2"/>
                </a:solidFill>
                <a:latin typeface="Arial Narrow" pitchFamily="34" charset="0"/>
              </a:rPr>
              <a:t>Personnes</a:t>
            </a:r>
            <a:r>
              <a:rPr lang="en-US" altLang="fr-FR" b="1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altLang="fr-FR" b="1" dirty="0" err="1" smtClean="0">
                <a:solidFill>
                  <a:schemeClr val="tx2"/>
                </a:solidFill>
                <a:latin typeface="Arial Narrow" pitchFamily="34" charset="0"/>
              </a:rPr>
              <a:t>en</a:t>
            </a:r>
            <a:r>
              <a:rPr lang="en-US" altLang="fr-FR" b="1" dirty="0" smtClean="0">
                <a:solidFill>
                  <a:schemeClr val="tx2"/>
                </a:solidFill>
                <a:latin typeface="Arial Narrow" pitchFamily="34" charset="0"/>
              </a:rPr>
              <a:t> situation </a:t>
            </a:r>
            <a:r>
              <a:rPr lang="en-US" altLang="fr-FR" b="1" dirty="0" err="1" smtClean="0">
                <a:solidFill>
                  <a:schemeClr val="tx2"/>
                </a:solidFill>
                <a:latin typeface="Arial Narrow" pitchFamily="34" charset="0"/>
              </a:rPr>
              <a:t>d’itinérance</a:t>
            </a:r>
            <a:r>
              <a:rPr lang="en-US" altLang="fr-FR" b="1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altLang="fr-FR" b="1" dirty="0" err="1" smtClean="0">
                <a:solidFill>
                  <a:schemeClr val="tx2"/>
                </a:solidFill>
                <a:latin typeface="Arial Narrow" pitchFamily="34" charset="0"/>
              </a:rPr>
              <a:t>selon</a:t>
            </a:r>
            <a:r>
              <a:rPr lang="en-US" altLang="fr-FR" b="1" dirty="0" smtClean="0">
                <a:solidFill>
                  <a:schemeClr val="tx2"/>
                </a:solidFill>
                <a:latin typeface="Arial Narrow" pitchFamily="34" charset="0"/>
              </a:rPr>
              <a:t> la </a:t>
            </a:r>
            <a:r>
              <a:rPr lang="en-US" altLang="fr-FR" b="1" dirty="0" err="1" smtClean="0">
                <a:solidFill>
                  <a:schemeClr val="tx2"/>
                </a:solidFill>
                <a:latin typeface="Arial Narrow" pitchFamily="34" charset="0"/>
              </a:rPr>
              <a:t>définition</a:t>
            </a:r>
            <a:r>
              <a:rPr lang="en-US" altLang="fr-FR" b="1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altLang="fr-FR" b="1" dirty="0" err="1" smtClean="0">
                <a:solidFill>
                  <a:schemeClr val="tx2"/>
                </a:solidFill>
                <a:latin typeface="Arial Narrow" pitchFamily="34" charset="0"/>
              </a:rPr>
              <a:t>canadienne</a:t>
            </a:r>
            <a:r>
              <a:rPr lang="en-US" altLang="fr-FR" b="1" dirty="0" smtClean="0">
                <a:solidFill>
                  <a:schemeClr val="tx2"/>
                </a:solidFill>
                <a:latin typeface="Arial Narrow" pitchFamily="34" charset="0"/>
              </a:rPr>
              <a:t> de </a:t>
            </a:r>
            <a:r>
              <a:rPr lang="en-US" altLang="fr-FR" b="1" dirty="0" err="1" smtClean="0">
                <a:solidFill>
                  <a:schemeClr val="tx2"/>
                </a:solidFill>
                <a:latin typeface="Arial Narrow" pitchFamily="34" charset="0"/>
              </a:rPr>
              <a:t>l’itinérance</a:t>
            </a:r>
            <a:r>
              <a:rPr lang="en-US" altLang="fr-FR" b="1" dirty="0" smtClean="0">
                <a:solidFill>
                  <a:schemeClr val="tx2"/>
                </a:solidFill>
                <a:latin typeface="Arial Narrow" pitchFamily="34" charset="0"/>
              </a:rPr>
              <a:t>*</a:t>
            </a:r>
            <a:endParaRPr lang="en-US" altLang="fr-FR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58872-7C93-45B7-ABFC-C3E382B5E573}" type="slidenum">
              <a:rPr lang="en-US" sz="1000" smtClean="0">
                <a:latin typeface="Arial Narrow" panose="020B0606020202030204" pitchFamily="34" charset="0"/>
              </a:rPr>
              <a:pPr>
                <a:defRPr/>
              </a:pPr>
              <a:t>6</a:t>
            </a:fld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6" name="Zone de text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6676" y="214986"/>
            <a:ext cx="88398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fr-FR" sz="2800" b="1" dirty="0" smtClean="0">
                <a:solidFill>
                  <a:srgbClr val="FC9600"/>
                </a:solidFill>
                <a:latin typeface="Arial Narrow" pitchFamily="34" charset="0"/>
              </a:rPr>
              <a:t>SÉLECTION DE L’ÉCHANTILLON</a:t>
            </a:r>
            <a:endParaRPr lang="en-US" altLang="fr-FR" sz="2800" b="1" dirty="0">
              <a:solidFill>
                <a:srgbClr val="FC9600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47764" y="249029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tx2"/>
                </a:solidFill>
              </a:rPr>
              <a:t>*(Canadian Observatory on Homelessness)</a:t>
            </a:r>
            <a:r>
              <a:rPr lang="en-CA" baseline="30000" dirty="0" smtClean="0">
                <a:solidFill>
                  <a:schemeClr val="tx2"/>
                </a:solidFill>
              </a:rPr>
              <a:t>1</a:t>
            </a:r>
          </a:p>
          <a:p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6119336"/>
            <a:ext cx="63367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aseline="30000" dirty="0" smtClean="0"/>
              <a:t>1</a:t>
            </a:r>
            <a:r>
              <a:rPr lang="en-CA" sz="1200" dirty="0" smtClean="0"/>
              <a:t>Canadian </a:t>
            </a:r>
            <a:r>
              <a:rPr lang="en-CA" sz="1200" dirty="0"/>
              <a:t>Observatory on Homelessness (2012) </a:t>
            </a:r>
            <a:r>
              <a:rPr lang="en-CA" sz="1200" b="1" i="1" dirty="0" err="1" smtClean="0"/>
              <a:t>Définition</a:t>
            </a:r>
            <a:r>
              <a:rPr lang="en-CA" sz="1200" b="1" i="1" dirty="0" smtClean="0"/>
              <a:t> </a:t>
            </a:r>
            <a:r>
              <a:rPr lang="en-CA" sz="1200" b="1" i="1" dirty="0" err="1"/>
              <a:t>canadienne</a:t>
            </a:r>
            <a:r>
              <a:rPr lang="en-CA" sz="1200" b="1" i="1" dirty="0"/>
              <a:t> de </a:t>
            </a:r>
            <a:r>
              <a:rPr lang="en-CA" sz="1200" b="1" i="1" dirty="0" err="1"/>
              <a:t>l’itinérance</a:t>
            </a:r>
            <a:r>
              <a:rPr lang="en-CA" sz="1200" b="1" i="1" dirty="0"/>
              <a:t>.</a:t>
            </a:r>
          </a:p>
          <a:p>
            <a:r>
              <a:rPr lang="en-CA" sz="1200" dirty="0"/>
              <a:t>Homeless Hub: </a:t>
            </a:r>
            <a:r>
              <a:rPr lang="en-CA" sz="1200" dirty="0" smtClean="0"/>
              <a:t>www.homelesshub.ca/homelessdefinition</a:t>
            </a:r>
            <a:r>
              <a:rPr lang="en-CA" sz="1200" dirty="0"/>
              <a:t>/</a:t>
            </a:r>
          </a:p>
          <a:p>
            <a:endParaRPr lang="en-CA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79712" y="6021288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55576" y="3429000"/>
            <a:ext cx="76328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b="1" dirty="0">
                <a:solidFill>
                  <a:srgbClr val="FF0000"/>
                </a:solidFill>
                <a:latin typeface="Arial Narrow" pitchFamily="34" charset="0"/>
              </a:rPr>
              <a:t>Personnes accédant à des logements de location temporaires et à court </a:t>
            </a:r>
            <a:r>
              <a:rPr lang="fr-CA" sz="3200" b="1" dirty="0" smtClean="0">
                <a:solidFill>
                  <a:srgbClr val="FF0000"/>
                </a:solidFill>
                <a:latin typeface="Arial Narrow" pitchFamily="34" charset="0"/>
              </a:rPr>
              <a:t>terme (ex.: maison de chambre)</a:t>
            </a:r>
            <a:endParaRPr lang="en-CA" sz="3200" b="1" dirty="0">
              <a:solidFill>
                <a:srgbClr val="FF0000"/>
              </a:solidFill>
              <a:latin typeface="Arial Narrow" pitchFamily="34" charset="0"/>
            </a:endParaRPr>
          </a:p>
          <a:p>
            <a:endParaRPr lang="en-CA" dirty="0"/>
          </a:p>
        </p:txBody>
      </p:sp>
      <p:sp>
        <p:nvSpPr>
          <p:cNvPr id="13" name="Multiply 12"/>
          <p:cNvSpPr/>
          <p:nvPr/>
        </p:nvSpPr>
        <p:spPr>
          <a:xfrm>
            <a:off x="2843808" y="2708920"/>
            <a:ext cx="3384376" cy="2964788"/>
          </a:xfrm>
          <a:prstGeom prst="mathMultiply">
            <a:avLst/>
          </a:prstGeom>
          <a:solidFill>
            <a:schemeClr val="accent1"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177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7" grpId="0"/>
      <p:bldP spid="8" grpId="0"/>
      <p:bldP spid="12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Zone de text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9512" y="1412776"/>
            <a:ext cx="31196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fr-FR" b="1" dirty="0">
                <a:solidFill>
                  <a:srgbClr val="FC9600"/>
                </a:solidFill>
                <a:latin typeface="Arial Narrow" pitchFamily="34" charset="0"/>
              </a:rPr>
              <a:t>	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58872-7C93-45B7-ABFC-C3E382B5E573}" type="slidenum">
              <a:rPr lang="en-US" sz="1000" smtClean="0">
                <a:latin typeface="Arial Narrow" panose="020B0606020202030204" pitchFamily="34" charset="0"/>
              </a:rPr>
              <a:pPr>
                <a:defRPr/>
              </a:pPr>
              <a:t>7</a:t>
            </a:fld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6" name="Zone de text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2150" y="1844824"/>
            <a:ext cx="77597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fr-FR" sz="6000" b="1" dirty="0" smtClean="0">
                <a:solidFill>
                  <a:srgbClr val="FC9600"/>
                </a:solidFill>
                <a:latin typeface="Arial Narrow" pitchFamily="34" charset="0"/>
              </a:rPr>
              <a:t>DATE DE RÉFÉRENCE: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fr-FR" sz="6000" b="1" dirty="0" smtClean="0">
                <a:solidFill>
                  <a:srgbClr val="FC9600"/>
                </a:solidFill>
                <a:latin typeface="Arial Narrow" pitchFamily="34" charset="0"/>
              </a:rPr>
              <a:t>LE 24 AOÛT 2015</a:t>
            </a:r>
            <a:endParaRPr lang="en-US" altLang="fr-FR" sz="6000" b="1" dirty="0">
              <a:solidFill>
                <a:srgbClr val="FC96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96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one de text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512" y="1412776"/>
            <a:ext cx="31196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fr-FR" b="1" dirty="0">
                <a:solidFill>
                  <a:srgbClr val="FC9600"/>
                </a:solidFill>
                <a:latin typeface="Arial Narrow" pitchFamily="34" charset="0"/>
              </a:rPr>
              <a:t>	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58872-7C93-45B7-ABFC-C3E382B5E573}" type="slidenum">
              <a:rPr lang="en-US" sz="1000" smtClean="0">
                <a:latin typeface="Arial Narrow" panose="020B0606020202030204" pitchFamily="34" charset="0"/>
              </a:rPr>
              <a:pPr>
                <a:defRPr/>
              </a:pPr>
              <a:t>8</a:t>
            </a:fld>
            <a:endParaRPr lang="en-US" sz="1000" dirty="0">
              <a:latin typeface="Arial Narrow" panose="020B0606020202030204" pitchFamily="34" charset="0"/>
            </a:endParaRPr>
          </a:p>
        </p:txBody>
      </p:sp>
      <p:sp>
        <p:nvSpPr>
          <p:cNvPr id="6" name="Zone de text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6676" y="214986"/>
            <a:ext cx="76876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fr-FR" b="1" dirty="0" smtClean="0">
                <a:solidFill>
                  <a:srgbClr val="FC9600"/>
                </a:solidFill>
                <a:latin typeface="Arial Narrow" pitchFamily="34" charset="0"/>
              </a:rPr>
              <a:t>PROCESSUS DE COLLECTE DE DONNÉES</a:t>
            </a:r>
            <a:endParaRPr lang="en-US" altLang="fr-FR" b="1" dirty="0">
              <a:solidFill>
                <a:srgbClr val="FC9600"/>
              </a:solidFill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11960" y="2391575"/>
            <a:ext cx="432048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85 </a:t>
            </a:r>
            <a:r>
              <a:rPr lang="en-CA" dirty="0" err="1" smtClean="0"/>
              <a:t>organismes</a:t>
            </a:r>
            <a:r>
              <a:rPr lang="en-CA" dirty="0" smtClean="0"/>
              <a:t> </a:t>
            </a:r>
            <a:r>
              <a:rPr lang="en-CA" dirty="0" err="1" smtClean="0"/>
              <a:t>communautaires</a:t>
            </a:r>
            <a:r>
              <a:rPr lang="en-CA" dirty="0" smtClean="0"/>
              <a:t> </a:t>
            </a:r>
            <a:r>
              <a:rPr lang="en-CA" dirty="0" err="1" smtClean="0"/>
              <a:t>montréalais</a:t>
            </a:r>
            <a:r>
              <a:rPr lang="en-CA" dirty="0" smtClean="0"/>
              <a:t> </a:t>
            </a:r>
            <a:r>
              <a:rPr lang="en-CA" dirty="0" err="1" smtClean="0"/>
              <a:t>ont</a:t>
            </a:r>
            <a:r>
              <a:rPr lang="en-CA" dirty="0" smtClean="0"/>
              <a:t> </a:t>
            </a:r>
            <a:r>
              <a:rPr lang="en-CA" dirty="0" err="1" smtClean="0"/>
              <a:t>participé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5358213" y="4540582"/>
            <a:ext cx="3216106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dirty="0" smtClean="0"/>
              <a:t>22 </a:t>
            </a:r>
            <a:r>
              <a:rPr lang="en-CA" dirty="0" err="1" smtClean="0"/>
              <a:t>ont</a:t>
            </a:r>
            <a:r>
              <a:rPr lang="en-CA" dirty="0" smtClean="0"/>
              <a:t> fait </a:t>
            </a:r>
            <a:r>
              <a:rPr lang="en-CA" dirty="0" err="1" smtClean="0"/>
              <a:t>administrer</a:t>
            </a:r>
            <a:r>
              <a:rPr lang="en-CA" dirty="0" smtClean="0"/>
              <a:t> les questionnaires par </a:t>
            </a:r>
            <a:r>
              <a:rPr lang="en-CA" dirty="0" err="1" smtClean="0"/>
              <a:t>leurs</a:t>
            </a:r>
            <a:r>
              <a:rPr lang="en-CA" dirty="0" smtClean="0"/>
              <a:t> </a:t>
            </a:r>
            <a:r>
              <a:rPr lang="en-CA" dirty="0" err="1" smtClean="0"/>
              <a:t>intervenants</a:t>
            </a:r>
            <a:r>
              <a:rPr lang="en-CA" dirty="0" smtClean="0"/>
              <a:t> (</a:t>
            </a:r>
            <a:r>
              <a:rPr lang="en-CA" dirty="0" err="1" smtClean="0"/>
              <a:t>exemple</a:t>
            </a:r>
            <a:r>
              <a:rPr lang="en-CA" dirty="0" smtClean="0"/>
              <a:t>: </a:t>
            </a:r>
            <a:r>
              <a:rPr lang="en-CA" dirty="0" err="1" smtClean="0"/>
              <a:t>travailleurs</a:t>
            </a:r>
            <a:r>
              <a:rPr lang="en-CA" dirty="0" smtClean="0"/>
              <a:t> de rue, refuges pour femmes </a:t>
            </a:r>
            <a:r>
              <a:rPr lang="en-CA" dirty="0" err="1" smtClean="0"/>
              <a:t>victimes</a:t>
            </a:r>
            <a:r>
              <a:rPr lang="en-CA" dirty="0" smtClean="0"/>
              <a:t> de violence </a:t>
            </a:r>
            <a:r>
              <a:rPr lang="en-CA" dirty="0" err="1" smtClean="0"/>
              <a:t>conjugale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29" name="TextBox 28"/>
          <p:cNvSpPr txBox="1"/>
          <p:nvPr/>
        </p:nvSpPr>
        <p:spPr>
          <a:xfrm>
            <a:off x="5400092" y="3604578"/>
            <a:ext cx="313234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dirty="0" smtClean="0"/>
              <a:t>63 </a:t>
            </a:r>
            <a:r>
              <a:rPr lang="en-CA" dirty="0" err="1" smtClean="0"/>
              <a:t>visités</a:t>
            </a:r>
            <a:r>
              <a:rPr lang="en-CA" dirty="0" smtClean="0"/>
              <a:t> par les </a:t>
            </a:r>
            <a:r>
              <a:rPr lang="en-CA" dirty="0" err="1" smtClean="0"/>
              <a:t>équipes</a:t>
            </a:r>
            <a:endParaRPr lang="en-CA" dirty="0"/>
          </a:p>
        </p:txBody>
      </p:sp>
      <p:sp>
        <p:nvSpPr>
          <p:cNvPr id="30" name="TextBox 29"/>
          <p:cNvSpPr txBox="1"/>
          <p:nvPr/>
        </p:nvSpPr>
        <p:spPr>
          <a:xfrm>
            <a:off x="354678" y="2391575"/>
            <a:ext cx="3569250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dirty="0" smtClean="0"/>
              <a:t>Rues, </a:t>
            </a:r>
            <a:r>
              <a:rPr lang="en-CA" dirty="0" err="1" smtClean="0"/>
              <a:t>parcs</a:t>
            </a:r>
            <a:r>
              <a:rPr lang="en-CA" dirty="0" smtClean="0"/>
              <a:t>, </a:t>
            </a:r>
            <a:r>
              <a:rPr lang="en-CA" dirty="0" err="1" smtClean="0"/>
              <a:t>métros</a:t>
            </a:r>
            <a:r>
              <a:rPr lang="en-CA" dirty="0" smtClean="0"/>
              <a:t>, </a:t>
            </a:r>
            <a:r>
              <a:rPr lang="en-CA" dirty="0" err="1" smtClean="0"/>
              <a:t>lieux</a:t>
            </a:r>
            <a:r>
              <a:rPr lang="en-CA" dirty="0" smtClean="0"/>
              <a:t> </a:t>
            </a:r>
            <a:r>
              <a:rPr lang="en-CA" dirty="0" err="1" smtClean="0"/>
              <a:t>extérieurs</a:t>
            </a:r>
            <a:endParaRPr lang="en-CA" dirty="0"/>
          </a:p>
        </p:txBody>
      </p:sp>
      <p:sp>
        <p:nvSpPr>
          <p:cNvPr id="38" name="TextBox 37"/>
          <p:cNvSpPr txBox="1"/>
          <p:nvPr/>
        </p:nvSpPr>
        <p:spPr>
          <a:xfrm>
            <a:off x="1829326" y="4545683"/>
            <a:ext cx="187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i="1" dirty="0">
                <a:solidFill>
                  <a:schemeClr val="accent2">
                    <a:lumMod val="75000"/>
                  </a:schemeClr>
                </a:solidFill>
              </a:rPr>
              <a:t>16% de </a:t>
            </a:r>
            <a:r>
              <a:rPr lang="en-CA" b="1" i="1" dirty="0" err="1">
                <a:solidFill>
                  <a:schemeClr val="accent2">
                    <a:lumMod val="75000"/>
                  </a:schemeClr>
                </a:solidFill>
              </a:rPr>
              <a:t>l’échantillon</a:t>
            </a:r>
            <a:endParaRPr lang="en-CA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3203" y="3327579"/>
            <a:ext cx="2052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i="1" dirty="0" err="1" smtClean="0">
                <a:solidFill>
                  <a:schemeClr val="accent2">
                    <a:lumMod val="75000"/>
                  </a:schemeClr>
                </a:solidFill>
              </a:rPr>
              <a:t>Taux</a:t>
            </a:r>
            <a:r>
              <a:rPr lang="en-CA" b="1" i="1" dirty="0" smtClean="0">
                <a:solidFill>
                  <a:schemeClr val="accent2">
                    <a:lumMod val="75000"/>
                  </a:schemeClr>
                </a:solidFill>
              </a:rPr>
              <a:t> de participation: 72%</a:t>
            </a:r>
            <a:endParaRPr lang="en-CA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739317" y="2902620"/>
            <a:ext cx="0" cy="310356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915816" y="3754236"/>
            <a:ext cx="2158934" cy="0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15716" y="889556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sz="2800" b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4 </a:t>
            </a:r>
            <a:r>
              <a:rPr lang="en-CA" sz="2800" b="1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équipes</a:t>
            </a:r>
            <a:r>
              <a:rPr lang="en-CA" sz="2800" b="1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de 2 </a:t>
            </a:r>
            <a:r>
              <a:rPr lang="en-CA" sz="2800" b="1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enquêteurs</a:t>
            </a:r>
            <a:endParaRPr lang="en-CA" sz="2800" b="1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65703" y="1412175"/>
            <a:ext cx="6386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Sur le terrain du 24 </a:t>
            </a:r>
            <a:r>
              <a:rPr lang="en-CA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août</a:t>
            </a:r>
            <a:r>
              <a:rPr lang="en-CA" sz="28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au 14 </a:t>
            </a:r>
            <a:r>
              <a:rPr lang="en-CA" sz="2800" b="1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septembre</a:t>
            </a:r>
            <a:endParaRPr lang="en-CA" sz="2800" b="1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3627903" y="4868848"/>
            <a:ext cx="1446847" cy="1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1907705" y="1844824"/>
            <a:ext cx="2232247" cy="5467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3" idx="0"/>
          </p:cNvCxnSpPr>
          <p:nvPr/>
        </p:nvCxnSpPr>
        <p:spPr>
          <a:xfrm>
            <a:off x="4211960" y="1844824"/>
            <a:ext cx="2160240" cy="5467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29" idx="0"/>
          </p:cNvCxnSpPr>
          <p:nvPr/>
        </p:nvCxnSpPr>
        <p:spPr>
          <a:xfrm>
            <a:off x="6966266" y="3037906"/>
            <a:ext cx="0" cy="566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966266" y="3973910"/>
            <a:ext cx="0" cy="5666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11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  <p:bldP spid="29" grpId="0" animBg="1"/>
      <p:bldP spid="30" grpId="0" animBg="1"/>
      <p:bldP spid="38" grpId="0"/>
      <p:bldP spid="4" grpId="0"/>
      <p:bldP spid="11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96CA-C54A-4932-B42C-E6B96C899DD1}" type="slidenum">
              <a:rPr lang="fr-CA" smtClean="0"/>
              <a:t>9</a:t>
            </a:fld>
            <a:endParaRPr lang="fr-CA"/>
          </a:p>
        </p:txBody>
      </p:sp>
      <p:pic>
        <p:nvPicPr>
          <p:cNvPr id="3" name="Imag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35696" y="2371616"/>
            <a:ext cx="5112568" cy="175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marL="457200" indent="-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eaLnBrk="1" hangingPunct="1">
              <a:spcBef>
                <a:spcPct val="0"/>
              </a:spcBef>
              <a:buFontTx/>
              <a:buNone/>
            </a:pPr>
            <a:r>
              <a:rPr lang="en-CA" altLang="fr-FR" sz="3600" b="1" dirty="0" smtClean="0">
                <a:solidFill>
                  <a:srgbClr val="FC9600"/>
                </a:solidFill>
                <a:latin typeface="Arial Narrow" pitchFamily="34" charset="0"/>
              </a:rPr>
              <a:t>RÉSULTATS DE L’ANALYSE DES QUESTIONNAIRES</a:t>
            </a:r>
          </a:p>
        </p:txBody>
      </p:sp>
    </p:spTree>
    <p:extLst>
      <p:ext uri="{BB962C8B-B14F-4D97-AF65-F5344CB8AC3E}">
        <p14:creationId xmlns:p14="http://schemas.microsoft.com/office/powerpoint/2010/main" val="314252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3649</TotalTime>
  <Words>866</Words>
  <Application>Microsoft Office PowerPoint</Application>
  <PresentationFormat>On-screen Show (4:3)</PresentationFormat>
  <Paragraphs>203</Paragraphs>
  <Slides>21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Stagiaire</dc:creator>
  <cp:lastModifiedBy>Hunter, Patrick [NC]</cp:lastModifiedBy>
  <cp:revision>308</cp:revision>
  <cp:lastPrinted>2015-06-05T15:19:08Z</cp:lastPrinted>
  <dcterms:created xsi:type="dcterms:W3CDTF">2015-05-28T19:13:37Z</dcterms:created>
  <dcterms:modified xsi:type="dcterms:W3CDTF">2016-06-16T15:35:50Z</dcterms:modified>
</cp:coreProperties>
</file>