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notesSlides/notesSlide1.xml" ContentType="application/vnd.openxmlformats-officedocument.presentationml.notesSlid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notesSlides/notesSlide2.xml" ContentType="application/vnd.openxmlformats-officedocument.presentationml.notesSlide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notesSlides/notesSlide3.xml" ContentType="application/vnd.openxmlformats-officedocument.presentationml.notesSlide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notesSlides/notesSlide4.xml" ContentType="application/vnd.openxmlformats-officedocument.presentationml.notesSlide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notesSlides/notesSlide5.xml" ContentType="application/vnd.openxmlformats-officedocument.presentationml.notesSlide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notesSlides/notesSlide6.xml" ContentType="application/vnd.openxmlformats-officedocument.presentationml.notesSlide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notesSlides/notesSlide7.xml" ContentType="application/vnd.openxmlformats-officedocument.presentationml.notesSlide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notesSlides/notesSlide8.xml" ContentType="application/vnd.openxmlformats-officedocument.presentationml.notesSlide+xml"/>
  <Override PartName="/ppt/tags/tag32.xml" ContentType="application/vnd.openxmlformats-officedocument.presentationml.tags+xml"/>
  <Override PartName="/ppt/charts/chart1.xml" ContentType="application/vnd.openxmlformats-officedocument.drawingml.chart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charts/chart2.xml" ContentType="application/vnd.openxmlformats-officedocument.drawingml.chart+xml"/>
  <Override PartName="/ppt/theme/themeOverride1.xml" ContentType="application/vnd.openxmlformats-officedocument.themeOverride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notesSlides/notesSlide9.xml" ContentType="application/vnd.openxmlformats-officedocument.presentationml.notesSlide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notesSlides/notesSlide10.xml" ContentType="application/vnd.openxmlformats-officedocument.presentationml.notesSlide+xml"/>
  <Override PartName="/ppt/charts/chart3.xml" ContentType="application/vnd.openxmlformats-officedocument.drawingml.chart+xml"/>
  <Override PartName="/ppt/drawings/drawing1.xml" ContentType="application/vnd.openxmlformats-officedocument.drawingml.chartshape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notesSlides/notesSlide11.xml" ContentType="application/vnd.openxmlformats-officedocument.presentationml.notesSlide+xml"/>
  <Override PartName="/ppt/charts/chart4.xml" ContentType="application/vnd.openxmlformats-officedocument.drawingml.chart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99" r:id="rId2"/>
    <p:sldId id="302" r:id="rId3"/>
    <p:sldId id="337" r:id="rId4"/>
    <p:sldId id="350" r:id="rId5"/>
    <p:sldId id="335" r:id="rId6"/>
    <p:sldId id="349" r:id="rId7"/>
    <p:sldId id="340" r:id="rId8"/>
    <p:sldId id="353" r:id="rId9"/>
    <p:sldId id="343" r:id="rId10"/>
    <p:sldId id="354" r:id="rId11"/>
    <p:sldId id="355" r:id="rId12"/>
    <p:sldId id="391" r:id="rId13"/>
    <p:sldId id="390" r:id="rId14"/>
    <p:sldId id="334" r:id="rId15"/>
    <p:sldId id="374" r:id="rId16"/>
    <p:sldId id="371" r:id="rId17"/>
    <p:sldId id="392" r:id="rId18"/>
    <p:sldId id="393" r:id="rId19"/>
    <p:sldId id="375" r:id="rId20"/>
    <p:sldId id="376" r:id="rId21"/>
    <p:sldId id="346" r:id="rId22"/>
  </p:sldIdLst>
  <p:sldSz cx="9144000" cy="6858000" type="screen4x3"/>
  <p:notesSz cx="7010400" cy="92964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D00E"/>
    <a:srgbClr val="CC99FF"/>
    <a:srgbClr val="F6862A"/>
    <a:srgbClr val="F89D52"/>
    <a:srgbClr val="009900"/>
    <a:srgbClr val="FFFFFF"/>
    <a:srgbClr val="7EEE7E"/>
    <a:srgbClr val="CAE8CB"/>
    <a:srgbClr val="F2B2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Style moyen 1 - Accentuation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8B1032C-EA38-4F05-BA0D-38AFFFC7BED3}" styleName="Style léger 3 - Accentuation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558" autoAdjust="0"/>
    <p:restoredTop sz="93146" autoAdjust="0"/>
  </p:normalViewPr>
  <p:slideViewPr>
    <p:cSldViewPr>
      <p:cViewPr varScale="1">
        <p:scale>
          <a:sx n="81" d="100"/>
          <a:sy n="81" d="100"/>
        </p:scale>
        <p:origin x="-701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6883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Book1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ateri\Dropbox\Presentations\2016%20presentations\Graphs%20for%20presentation%20to%20com%20dir%20reg%20on%20enqu%20compl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C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Sheet2!$C$4</c:f>
              <c:strCache>
                <c:ptCount val="1"/>
                <c:pt idx="0">
                  <c:v>Chronique (3 ans ou plus)</c:v>
                </c:pt>
              </c:strCache>
            </c:strRef>
          </c:tx>
          <c:spPr>
            <a:solidFill>
              <a:schemeClr val="accent2"/>
            </a:solidFill>
          </c:spPr>
          <c:invertIfNegative val="0"/>
          <c:cat>
            <c:strRef>
              <c:f>Sheet2!$B$5:$B$9</c:f>
              <c:strCache>
                <c:ptCount val="5"/>
                <c:pt idx="0">
                  <c:v>Lieux extérieurs</c:v>
                </c:pt>
                <c:pt idx="1">
                  <c:v>Refuges</c:v>
                </c:pt>
                <c:pt idx="2">
                  <c:v>Logements transitoires</c:v>
                </c:pt>
                <c:pt idx="3">
                  <c:v>Itinérance cachée</c:v>
                </c:pt>
                <c:pt idx="4">
                  <c:v>Total</c:v>
                </c:pt>
              </c:strCache>
            </c:strRef>
          </c:cat>
          <c:val>
            <c:numRef>
              <c:f>Sheet2!$C$5:$C$9</c:f>
              <c:numCache>
                <c:formatCode>General</c:formatCode>
                <c:ptCount val="5"/>
                <c:pt idx="0">
                  <c:v>42</c:v>
                </c:pt>
                <c:pt idx="1">
                  <c:v>27</c:v>
                </c:pt>
                <c:pt idx="2">
                  <c:v>32</c:v>
                </c:pt>
                <c:pt idx="3">
                  <c:v>30</c:v>
                </c:pt>
                <c:pt idx="4">
                  <c:v>33</c:v>
                </c:pt>
              </c:numCache>
            </c:numRef>
          </c:val>
        </c:ser>
        <c:ser>
          <c:idx val="1"/>
          <c:order val="1"/>
          <c:tx>
            <c:strRef>
              <c:f>Sheet2!$D$4</c:f>
              <c:strCache>
                <c:ptCount val="1"/>
                <c:pt idx="0">
                  <c:v>Épisodique</c:v>
                </c:pt>
              </c:strCache>
            </c:strRef>
          </c:tx>
          <c:spPr>
            <a:solidFill>
              <a:schemeClr val="accent6"/>
            </a:solidFill>
          </c:spPr>
          <c:invertIfNegative val="0"/>
          <c:cat>
            <c:strRef>
              <c:f>Sheet2!$B$5:$B$9</c:f>
              <c:strCache>
                <c:ptCount val="5"/>
                <c:pt idx="0">
                  <c:v>Lieux extérieurs</c:v>
                </c:pt>
                <c:pt idx="1">
                  <c:v>Refuges</c:v>
                </c:pt>
                <c:pt idx="2">
                  <c:v>Logements transitoires</c:v>
                </c:pt>
                <c:pt idx="3">
                  <c:v>Itinérance cachée</c:v>
                </c:pt>
                <c:pt idx="4">
                  <c:v>Total</c:v>
                </c:pt>
              </c:strCache>
            </c:strRef>
          </c:cat>
          <c:val>
            <c:numRef>
              <c:f>Sheet2!$D$5:$D$9</c:f>
              <c:numCache>
                <c:formatCode>General</c:formatCode>
                <c:ptCount val="5"/>
                <c:pt idx="0">
                  <c:v>30</c:v>
                </c:pt>
                <c:pt idx="1">
                  <c:v>32</c:v>
                </c:pt>
                <c:pt idx="2">
                  <c:v>14</c:v>
                </c:pt>
                <c:pt idx="3">
                  <c:v>33</c:v>
                </c:pt>
                <c:pt idx="4">
                  <c:v>28</c:v>
                </c:pt>
              </c:numCache>
            </c:numRef>
          </c:val>
        </c:ser>
        <c:ser>
          <c:idx val="2"/>
          <c:order val="2"/>
          <c:tx>
            <c:strRef>
              <c:f>Sheet2!$E$4</c:f>
              <c:strCache>
                <c:ptCount val="1"/>
                <c:pt idx="0">
                  <c:v>1er épisode depuis 3 ans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</c:spPr>
          <c:invertIfNegative val="0"/>
          <c:cat>
            <c:strRef>
              <c:f>Sheet2!$B$5:$B$9</c:f>
              <c:strCache>
                <c:ptCount val="5"/>
                <c:pt idx="0">
                  <c:v>Lieux extérieurs</c:v>
                </c:pt>
                <c:pt idx="1">
                  <c:v>Refuges</c:v>
                </c:pt>
                <c:pt idx="2">
                  <c:v>Logements transitoires</c:v>
                </c:pt>
                <c:pt idx="3">
                  <c:v>Itinérance cachée</c:v>
                </c:pt>
                <c:pt idx="4">
                  <c:v>Total</c:v>
                </c:pt>
              </c:strCache>
            </c:strRef>
          </c:cat>
          <c:val>
            <c:numRef>
              <c:f>Sheet2!$E$5:$E$9</c:f>
              <c:numCache>
                <c:formatCode>General</c:formatCode>
                <c:ptCount val="5"/>
                <c:pt idx="0">
                  <c:v>28</c:v>
                </c:pt>
                <c:pt idx="1">
                  <c:v>41</c:v>
                </c:pt>
                <c:pt idx="2">
                  <c:v>54</c:v>
                </c:pt>
                <c:pt idx="3">
                  <c:v>37</c:v>
                </c:pt>
                <c:pt idx="4">
                  <c:v>39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overlap val="100"/>
        <c:axId val="54021504"/>
        <c:axId val="54027392"/>
      </c:barChart>
      <c:catAx>
        <c:axId val="54021504"/>
        <c:scaling>
          <c:orientation val="minMax"/>
        </c:scaling>
        <c:delete val="0"/>
        <c:axPos val="b"/>
        <c:majorTickMark val="none"/>
        <c:minorTickMark val="none"/>
        <c:tickLblPos val="nextTo"/>
        <c:crossAx val="54027392"/>
        <c:crosses val="autoZero"/>
        <c:auto val="1"/>
        <c:lblAlgn val="ctr"/>
        <c:lblOffset val="100"/>
        <c:noMultiLvlLbl val="0"/>
      </c:catAx>
      <c:valAx>
        <c:axId val="54027392"/>
        <c:scaling>
          <c:orientation val="minMax"/>
        </c:scaling>
        <c:delete val="0"/>
        <c:axPos val="l"/>
        <c:numFmt formatCode="0%" sourceLinked="1"/>
        <c:majorTickMark val="none"/>
        <c:minorTickMark val="none"/>
        <c:tickLblPos val="nextTo"/>
        <c:crossAx val="54021504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19828826889604856"/>
          <c:y val="0.9302398668032319"/>
          <c:w val="0.61077218272043854"/>
          <c:h val="5.9823751977479814E-2"/>
        </c:manualLayout>
      </c:layout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C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radarChart>
        <c:radarStyle val="marker"/>
        <c:varyColors val="0"/>
        <c:ser>
          <c:idx val="0"/>
          <c:order val="0"/>
          <c:tx>
            <c:strRef>
              <c:f>'Centres jeunesse'!$A$3</c:f>
              <c:strCache>
                <c:ptCount val="1"/>
                <c:pt idx="0">
                  <c:v>30 ans ou moins</c:v>
                </c:pt>
              </c:strCache>
            </c:strRef>
          </c:tx>
          <c:marker>
            <c:symbol val="none"/>
          </c:marker>
          <c:cat>
            <c:strRef>
              <c:f>'Centres jeunesse'!$B$2:$E$2</c:f>
              <c:strCache>
                <c:ptCount val="4"/>
                <c:pt idx="0">
                  <c:v>Lieux extérieurs</c:v>
                </c:pt>
                <c:pt idx="1">
                  <c:v>Refuges</c:v>
                </c:pt>
                <c:pt idx="2">
                  <c:v>Logements transitoires</c:v>
                </c:pt>
                <c:pt idx="3">
                  <c:v>Itinérance cachée</c:v>
                </c:pt>
              </c:strCache>
            </c:strRef>
          </c:cat>
          <c:val>
            <c:numRef>
              <c:f>'Centres jeunesse'!$B$3:$E$3</c:f>
              <c:numCache>
                <c:formatCode>0.00%</c:formatCode>
                <c:ptCount val="4"/>
                <c:pt idx="0">
                  <c:v>0.51900000000000002</c:v>
                </c:pt>
                <c:pt idx="1">
                  <c:v>0.33900000000000002</c:v>
                </c:pt>
                <c:pt idx="2">
                  <c:v>0.27100000000000002</c:v>
                </c:pt>
                <c:pt idx="3">
                  <c:v>0.22700000000000001</c:v>
                </c:pt>
              </c:numCache>
            </c:numRef>
          </c:val>
        </c:ser>
        <c:ser>
          <c:idx val="1"/>
          <c:order val="1"/>
          <c:tx>
            <c:strRef>
              <c:f>'Centres jeunesse'!$A$4</c:f>
              <c:strCache>
                <c:ptCount val="1"/>
                <c:pt idx="0">
                  <c:v>31 à 49 ans</c:v>
                </c:pt>
              </c:strCache>
            </c:strRef>
          </c:tx>
          <c:marker>
            <c:symbol val="none"/>
          </c:marker>
          <c:cat>
            <c:strRef>
              <c:f>'Centres jeunesse'!$B$2:$E$2</c:f>
              <c:strCache>
                <c:ptCount val="4"/>
                <c:pt idx="0">
                  <c:v>Lieux extérieurs</c:v>
                </c:pt>
                <c:pt idx="1">
                  <c:v>Refuges</c:v>
                </c:pt>
                <c:pt idx="2">
                  <c:v>Logements transitoires</c:v>
                </c:pt>
                <c:pt idx="3">
                  <c:v>Itinérance cachée</c:v>
                </c:pt>
              </c:strCache>
            </c:strRef>
          </c:cat>
          <c:val>
            <c:numRef>
              <c:f>'Centres jeunesse'!$B$4:$E$4</c:f>
              <c:numCache>
                <c:formatCode>0.00%</c:formatCode>
                <c:ptCount val="4"/>
                <c:pt idx="0">
                  <c:v>0.36</c:v>
                </c:pt>
                <c:pt idx="1">
                  <c:v>0.19400000000000001</c:v>
                </c:pt>
                <c:pt idx="2">
                  <c:v>0.2</c:v>
                </c:pt>
                <c:pt idx="3">
                  <c:v>0.16700000000000001</c:v>
                </c:pt>
              </c:numCache>
            </c:numRef>
          </c:val>
        </c:ser>
        <c:ser>
          <c:idx val="2"/>
          <c:order val="2"/>
          <c:tx>
            <c:strRef>
              <c:f>'Centres jeunesse'!$A$5</c:f>
              <c:strCache>
                <c:ptCount val="1"/>
                <c:pt idx="0">
                  <c:v>50 ans et plus</c:v>
                </c:pt>
              </c:strCache>
            </c:strRef>
          </c:tx>
          <c:marker>
            <c:symbol val="none"/>
          </c:marker>
          <c:cat>
            <c:strRef>
              <c:f>'Centres jeunesse'!$B$2:$E$2</c:f>
              <c:strCache>
                <c:ptCount val="4"/>
                <c:pt idx="0">
                  <c:v>Lieux extérieurs</c:v>
                </c:pt>
                <c:pt idx="1">
                  <c:v>Refuges</c:v>
                </c:pt>
                <c:pt idx="2">
                  <c:v>Logements transitoires</c:v>
                </c:pt>
                <c:pt idx="3">
                  <c:v>Itinérance cachée</c:v>
                </c:pt>
              </c:strCache>
            </c:strRef>
          </c:cat>
          <c:val>
            <c:numRef>
              <c:f>'Centres jeunesse'!$B$5:$E$5</c:f>
              <c:numCache>
                <c:formatCode>0.00%</c:formatCode>
                <c:ptCount val="4"/>
                <c:pt idx="0">
                  <c:v>0.13900000000000001</c:v>
                </c:pt>
                <c:pt idx="1">
                  <c:v>8.4000000000000005E-2</c:v>
                </c:pt>
                <c:pt idx="2">
                  <c:v>5.2999999999999999E-2</c:v>
                </c:pt>
                <c:pt idx="3">
                  <c:v>8.3000000000000004E-2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4167040"/>
        <c:axId val="54168576"/>
      </c:radarChart>
      <c:catAx>
        <c:axId val="54167040"/>
        <c:scaling>
          <c:orientation val="minMax"/>
        </c:scaling>
        <c:delete val="0"/>
        <c:axPos val="b"/>
        <c:majorGridlines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54168576"/>
        <c:crosses val="autoZero"/>
        <c:auto val="1"/>
        <c:lblAlgn val="ctr"/>
        <c:lblOffset val="100"/>
        <c:noMultiLvlLbl val="0"/>
      </c:catAx>
      <c:valAx>
        <c:axId val="54168576"/>
        <c:scaling>
          <c:orientation val="minMax"/>
        </c:scaling>
        <c:delete val="0"/>
        <c:axPos val="l"/>
        <c:majorGridlines/>
        <c:numFmt formatCode="0%" sourceLinked="0"/>
        <c:majorTickMark val="cross"/>
        <c:minorTickMark val="none"/>
        <c:tickLblPos val="nextTo"/>
        <c:crossAx val="54167040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C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Sheet1!$D$10</c:f>
              <c:strCache>
                <c:ptCount val="1"/>
                <c:pt idx="0">
                  <c:v>Pourcentage</c:v>
                </c:pt>
              </c:strCache>
            </c:strRef>
          </c:tx>
          <c:dLbls>
            <c:txPr>
              <a:bodyPr/>
              <a:lstStyle/>
              <a:p>
                <a:pPr>
                  <a:defRPr sz="1400" baseline="0"/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</c:dLbls>
          <c:cat>
            <c:strRef>
              <c:f>Sheet1!$C$11:$C$15</c:f>
              <c:strCache>
                <c:ptCount val="5"/>
                <c:pt idx="0">
                  <c:v>Banlieues Montréal</c:v>
                </c:pt>
                <c:pt idx="1">
                  <c:v>Québec autre</c:v>
                </c:pt>
                <c:pt idx="2">
                  <c:v>Grand Nord</c:v>
                </c:pt>
                <c:pt idx="3">
                  <c:v>Canada autre</c:v>
                </c:pt>
                <c:pt idx="4">
                  <c:v>Autres pays</c:v>
                </c:pt>
              </c:strCache>
            </c:strRef>
          </c:cat>
          <c:val>
            <c:numRef>
              <c:f>Sheet1!$D$11:$D$15</c:f>
              <c:numCache>
                <c:formatCode>0.00%</c:formatCode>
                <c:ptCount val="5"/>
                <c:pt idx="0">
                  <c:v>0.25800000000000001</c:v>
                </c:pt>
                <c:pt idx="1">
                  <c:v>0.432</c:v>
                </c:pt>
                <c:pt idx="2">
                  <c:v>5.1999999999999998E-2</c:v>
                </c:pt>
                <c:pt idx="3">
                  <c:v>0.219</c:v>
                </c:pt>
                <c:pt idx="4">
                  <c:v>3.9E-2</c:v>
                </c:pt>
              </c:numCache>
            </c:numRef>
          </c:val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C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Sheet1!$B$40</c:f>
              <c:strCache>
                <c:ptCount val="1"/>
                <c:pt idx="0">
                  <c:v>Restent</c:v>
                </c:pt>
              </c:strCache>
            </c:strRef>
          </c:tx>
          <c:spPr>
            <a:solidFill>
              <a:schemeClr val="accent2">
                <a:lumMod val="50000"/>
              </a:schemeClr>
            </a:solidFill>
          </c:spPr>
          <c:invertIfNegative val="0"/>
          <c:cat>
            <c:strRef>
              <c:f>Sheet1!$A$41:$A$49</c:f>
              <c:strCache>
                <c:ptCount val="9"/>
                <c:pt idx="0">
                  <c:v>Ambulance</c:v>
                </c:pt>
                <c:pt idx="1">
                  <c:v>Centre de crise</c:v>
                </c:pt>
                <c:pt idx="2">
                  <c:v>Désintox/maison thér</c:v>
                </c:pt>
                <c:pt idx="3">
                  <c:v>Banque alimentaire</c:v>
                </c:pt>
                <c:pt idx="4">
                  <c:v>Hôp santé physique</c:v>
                </c:pt>
                <c:pt idx="5">
                  <c:v>CLSC santé physique</c:v>
                </c:pt>
                <c:pt idx="6">
                  <c:v>CLSC santé mentale</c:v>
                </c:pt>
                <c:pt idx="7">
                  <c:v>Police</c:v>
                </c:pt>
                <c:pt idx="8">
                  <c:v>Prison ou pénitentier</c:v>
                </c:pt>
              </c:strCache>
            </c:strRef>
          </c:cat>
          <c:val>
            <c:numRef>
              <c:f>Sheet1!$B$41:$B$49</c:f>
              <c:numCache>
                <c:formatCode>General</c:formatCode>
                <c:ptCount val="9"/>
                <c:pt idx="0">
                  <c:v>26</c:v>
                </c:pt>
                <c:pt idx="1">
                  <c:v>11</c:v>
                </c:pt>
                <c:pt idx="2">
                  <c:v>18</c:v>
                </c:pt>
                <c:pt idx="3">
                  <c:v>17</c:v>
                </c:pt>
                <c:pt idx="4">
                  <c:v>33</c:v>
                </c:pt>
                <c:pt idx="5">
                  <c:v>39</c:v>
                </c:pt>
                <c:pt idx="6">
                  <c:v>20</c:v>
                </c:pt>
                <c:pt idx="7">
                  <c:v>32</c:v>
                </c:pt>
                <c:pt idx="8">
                  <c:v>10</c:v>
                </c:pt>
              </c:numCache>
            </c:numRef>
          </c:val>
        </c:ser>
        <c:ser>
          <c:idx val="1"/>
          <c:order val="1"/>
          <c:tx>
            <c:strRef>
              <c:f>Sheet1!$C$40</c:f>
              <c:strCache>
                <c:ptCount val="1"/>
                <c:pt idx="0">
                  <c:v>Quittent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</c:spPr>
          <c:invertIfNegative val="0"/>
          <c:cat>
            <c:strRef>
              <c:f>Sheet1!$A$41:$A$49</c:f>
              <c:strCache>
                <c:ptCount val="9"/>
                <c:pt idx="0">
                  <c:v>Ambulance</c:v>
                </c:pt>
                <c:pt idx="1">
                  <c:v>Centre de crise</c:v>
                </c:pt>
                <c:pt idx="2">
                  <c:v>Désintox/maison thér</c:v>
                </c:pt>
                <c:pt idx="3">
                  <c:v>Banque alimentaire</c:v>
                </c:pt>
                <c:pt idx="4">
                  <c:v>Hôp santé physique</c:v>
                </c:pt>
                <c:pt idx="5">
                  <c:v>CLSC santé physique</c:v>
                </c:pt>
                <c:pt idx="6">
                  <c:v>CLSC santé mentale</c:v>
                </c:pt>
                <c:pt idx="7">
                  <c:v>Police</c:v>
                </c:pt>
                <c:pt idx="8">
                  <c:v>Prison ou pénitentier</c:v>
                </c:pt>
              </c:strCache>
            </c:strRef>
          </c:cat>
          <c:val>
            <c:numRef>
              <c:f>Sheet1!$C$41:$C$49</c:f>
              <c:numCache>
                <c:formatCode>General</c:formatCode>
                <c:ptCount val="9"/>
                <c:pt idx="0">
                  <c:v>25</c:v>
                </c:pt>
                <c:pt idx="1">
                  <c:v>6</c:v>
                </c:pt>
                <c:pt idx="2">
                  <c:v>9</c:v>
                </c:pt>
                <c:pt idx="3">
                  <c:v>6</c:v>
                </c:pt>
                <c:pt idx="4">
                  <c:v>15</c:v>
                </c:pt>
                <c:pt idx="5">
                  <c:v>17</c:v>
                </c:pt>
                <c:pt idx="6">
                  <c:v>7</c:v>
                </c:pt>
                <c:pt idx="7">
                  <c:v>36</c:v>
                </c:pt>
                <c:pt idx="8">
                  <c:v>15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92514176"/>
        <c:axId val="92515712"/>
        <c:axId val="0"/>
      </c:bar3DChart>
      <c:catAx>
        <c:axId val="9251417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 b="1" i="0" baseline="0"/>
            </a:pPr>
            <a:endParaRPr lang="en-US"/>
          </a:p>
        </c:txPr>
        <c:crossAx val="92515712"/>
        <c:crosses val="autoZero"/>
        <c:auto val="1"/>
        <c:lblAlgn val="ctr"/>
        <c:lblOffset val="100"/>
        <c:noMultiLvlLbl val="0"/>
      </c:catAx>
      <c:valAx>
        <c:axId val="9251571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92514176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600" b="1" i="0" baseline="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60BECB4-9DD0-43B6-933F-7CA1F3315E92}" type="doc">
      <dgm:prSet loTypeId="urn:microsoft.com/office/officeart/2005/8/layout/hierarchy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CA"/>
        </a:p>
      </dgm:t>
    </dgm:pt>
    <dgm:pt modelId="{D2A88013-396D-49E3-AB7F-276945A47508}">
      <dgm:prSet phldrT="[Text]"/>
      <dgm:spPr/>
      <dgm:t>
        <a:bodyPr/>
        <a:lstStyle/>
        <a:p>
          <a:r>
            <a:rPr lang="en-CA" dirty="0" err="1" smtClean="0"/>
            <a:t>Présents</a:t>
          </a:r>
          <a:r>
            <a:rPr lang="en-CA" dirty="0" smtClean="0"/>
            <a:t> à Montréal </a:t>
          </a:r>
          <a:r>
            <a:rPr lang="en-CA" dirty="0" err="1" smtClean="0"/>
            <a:t>lors</a:t>
          </a:r>
          <a:r>
            <a:rPr lang="en-CA" dirty="0" smtClean="0"/>
            <a:t> du </a:t>
          </a:r>
          <a:r>
            <a:rPr lang="en-CA" dirty="0" err="1" smtClean="0"/>
            <a:t>dénombrement</a:t>
          </a:r>
          <a:r>
            <a:rPr lang="en-CA" dirty="0" smtClean="0"/>
            <a:t>: n=896</a:t>
          </a:r>
          <a:endParaRPr lang="en-CA" dirty="0"/>
        </a:p>
      </dgm:t>
    </dgm:pt>
    <dgm:pt modelId="{2E4A6B42-CCC8-420E-84A8-4235AAE79817}" type="parTrans" cxnId="{85441A74-531A-4CE2-822F-41A6082E1903}">
      <dgm:prSet/>
      <dgm:spPr/>
      <dgm:t>
        <a:bodyPr/>
        <a:lstStyle/>
        <a:p>
          <a:endParaRPr lang="en-CA"/>
        </a:p>
      </dgm:t>
    </dgm:pt>
    <dgm:pt modelId="{3D95E101-8856-4377-92CB-A2335A576CD3}" type="sibTrans" cxnId="{85441A74-531A-4CE2-822F-41A6082E1903}">
      <dgm:prSet/>
      <dgm:spPr/>
      <dgm:t>
        <a:bodyPr/>
        <a:lstStyle/>
        <a:p>
          <a:endParaRPr lang="en-CA"/>
        </a:p>
      </dgm:t>
    </dgm:pt>
    <dgm:pt modelId="{BA2FE70A-45BE-447E-A24B-B6546A293542}">
      <dgm:prSet phldrT="[Text]"/>
      <dgm:spPr/>
      <dgm:t>
        <a:bodyPr/>
        <a:lstStyle/>
        <a:p>
          <a:r>
            <a:rPr lang="en-CA" dirty="0" err="1" smtClean="0"/>
            <a:t>Lieux</a:t>
          </a:r>
          <a:r>
            <a:rPr lang="en-CA" dirty="0" smtClean="0"/>
            <a:t> </a:t>
          </a:r>
          <a:r>
            <a:rPr lang="en-CA" dirty="0" err="1" smtClean="0"/>
            <a:t>extérieurs</a:t>
          </a:r>
          <a:r>
            <a:rPr lang="en-CA" dirty="0" smtClean="0"/>
            <a:t>: n=276</a:t>
          </a:r>
          <a:endParaRPr lang="en-CA" dirty="0"/>
        </a:p>
      </dgm:t>
    </dgm:pt>
    <dgm:pt modelId="{B3806AC3-EC43-4941-B82A-1ED43AF643F6}" type="parTrans" cxnId="{48FCEF4B-47A4-40BC-88FD-E1AFC54F6070}">
      <dgm:prSet/>
      <dgm:spPr/>
      <dgm:t>
        <a:bodyPr/>
        <a:lstStyle/>
        <a:p>
          <a:endParaRPr lang="en-CA"/>
        </a:p>
      </dgm:t>
    </dgm:pt>
    <dgm:pt modelId="{28B2A758-7B7B-4669-888E-1F96148DB699}" type="sibTrans" cxnId="{48FCEF4B-47A4-40BC-88FD-E1AFC54F6070}">
      <dgm:prSet/>
      <dgm:spPr/>
      <dgm:t>
        <a:bodyPr/>
        <a:lstStyle/>
        <a:p>
          <a:endParaRPr lang="en-CA"/>
        </a:p>
      </dgm:t>
    </dgm:pt>
    <dgm:pt modelId="{A46D17BD-02A4-4623-84AE-506FEE584790}">
      <dgm:prSet phldrT="[Text]"/>
      <dgm:spPr/>
      <dgm:t>
        <a:bodyPr/>
        <a:lstStyle/>
        <a:p>
          <a:r>
            <a:rPr lang="en-CA" dirty="0" smtClean="0"/>
            <a:t>Refuges: n=363</a:t>
          </a:r>
          <a:endParaRPr lang="en-CA" dirty="0"/>
        </a:p>
      </dgm:t>
    </dgm:pt>
    <dgm:pt modelId="{A7EB0073-8FE7-4F55-B31D-2CD0E3BB84D6}" type="parTrans" cxnId="{9B74F641-27BD-4D27-92F5-45755AA01A55}">
      <dgm:prSet/>
      <dgm:spPr/>
      <dgm:t>
        <a:bodyPr/>
        <a:lstStyle/>
        <a:p>
          <a:endParaRPr lang="en-CA"/>
        </a:p>
      </dgm:t>
    </dgm:pt>
    <dgm:pt modelId="{AFE45BD4-0F87-426F-8C18-2A7CA86834FC}" type="sibTrans" cxnId="{9B74F641-27BD-4D27-92F5-45755AA01A55}">
      <dgm:prSet/>
      <dgm:spPr/>
      <dgm:t>
        <a:bodyPr/>
        <a:lstStyle/>
        <a:p>
          <a:endParaRPr lang="en-CA"/>
        </a:p>
      </dgm:t>
    </dgm:pt>
    <dgm:pt modelId="{0ED00F83-5CE3-4108-9F51-9427A6B55153}">
      <dgm:prSet phldrT="[Text]"/>
      <dgm:spPr/>
      <dgm:t>
        <a:bodyPr/>
        <a:lstStyle/>
        <a:p>
          <a:r>
            <a:rPr lang="en-CA" dirty="0" err="1" smtClean="0"/>
            <a:t>Arrivés</a:t>
          </a:r>
          <a:r>
            <a:rPr lang="en-CA" dirty="0" smtClean="0"/>
            <a:t> à Montréal </a:t>
          </a:r>
          <a:r>
            <a:rPr lang="en-CA" dirty="0" err="1" smtClean="0"/>
            <a:t>depuis</a:t>
          </a:r>
          <a:r>
            <a:rPr lang="en-CA" dirty="0" smtClean="0"/>
            <a:t> le </a:t>
          </a:r>
          <a:r>
            <a:rPr lang="en-CA" dirty="0" err="1" smtClean="0"/>
            <a:t>dénombrement</a:t>
          </a:r>
          <a:r>
            <a:rPr lang="en-CA" dirty="0" smtClean="0"/>
            <a:t>: n=170</a:t>
          </a:r>
          <a:endParaRPr lang="en-CA" dirty="0"/>
        </a:p>
      </dgm:t>
    </dgm:pt>
    <dgm:pt modelId="{E594381D-C0E0-4986-AAD7-1686308654E6}" type="parTrans" cxnId="{4F19B1A0-7031-443F-9373-D6CBC537BA76}">
      <dgm:prSet/>
      <dgm:spPr/>
      <dgm:t>
        <a:bodyPr/>
        <a:lstStyle/>
        <a:p>
          <a:endParaRPr lang="en-CA"/>
        </a:p>
      </dgm:t>
    </dgm:pt>
    <dgm:pt modelId="{4C35521B-5225-44A8-BBC1-387C24A2CFAB}" type="sibTrans" cxnId="{4F19B1A0-7031-443F-9373-D6CBC537BA76}">
      <dgm:prSet/>
      <dgm:spPr/>
      <dgm:t>
        <a:bodyPr/>
        <a:lstStyle/>
        <a:p>
          <a:endParaRPr lang="en-CA"/>
        </a:p>
      </dgm:t>
    </dgm:pt>
    <dgm:pt modelId="{0D17836A-954D-45F8-9AA6-4321F8CBC292}">
      <dgm:prSet phldrT="[Text]"/>
      <dgm:spPr/>
      <dgm:t>
        <a:bodyPr/>
        <a:lstStyle/>
        <a:p>
          <a:r>
            <a:rPr lang="en-CA" dirty="0" err="1" smtClean="0"/>
            <a:t>Prévoient</a:t>
          </a:r>
          <a:r>
            <a:rPr lang="en-CA" dirty="0" smtClean="0"/>
            <a:t> </a:t>
          </a:r>
          <a:r>
            <a:rPr lang="en-CA" dirty="0" err="1" smtClean="0"/>
            <a:t>rester</a:t>
          </a:r>
          <a:r>
            <a:rPr lang="en-CA" dirty="0" smtClean="0"/>
            <a:t>: n=115</a:t>
          </a:r>
          <a:endParaRPr lang="en-CA" dirty="0"/>
        </a:p>
      </dgm:t>
    </dgm:pt>
    <dgm:pt modelId="{988C58DC-C4B4-4885-9AB1-C897F1226A9B}" type="parTrans" cxnId="{54A53D74-5B26-4F05-B4E3-115336DF3A6D}">
      <dgm:prSet/>
      <dgm:spPr/>
      <dgm:t>
        <a:bodyPr/>
        <a:lstStyle/>
        <a:p>
          <a:endParaRPr lang="en-CA"/>
        </a:p>
      </dgm:t>
    </dgm:pt>
    <dgm:pt modelId="{4A9C75CE-3D79-4B06-A3C3-6A09E514EBA5}" type="sibTrans" cxnId="{54A53D74-5B26-4F05-B4E3-115336DF3A6D}">
      <dgm:prSet/>
      <dgm:spPr/>
      <dgm:t>
        <a:bodyPr/>
        <a:lstStyle/>
        <a:p>
          <a:endParaRPr lang="en-CA"/>
        </a:p>
      </dgm:t>
    </dgm:pt>
    <dgm:pt modelId="{8A7319BC-1586-46D1-B634-D16DFED47652}">
      <dgm:prSet phldrT="[Text]"/>
      <dgm:spPr/>
      <dgm:t>
        <a:bodyPr/>
        <a:lstStyle/>
        <a:p>
          <a:r>
            <a:rPr lang="en-CA" dirty="0" err="1" smtClean="0"/>
            <a:t>Prévoient</a:t>
          </a:r>
          <a:r>
            <a:rPr lang="en-CA" dirty="0" smtClean="0"/>
            <a:t> quitter: n=54</a:t>
          </a:r>
          <a:endParaRPr lang="en-CA" dirty="0"/>
        </a:p>
      </dgm:t>
    </dgm:pt>
    <dgm:pt modelId="{A53E4427-6030-48C7-9798-6BE24ED3C4CE}" type="parTrans" cxnId="{E02CE6CA-9F7E-41CA-AAC3-A45FEFCE375C}">
      <dgm:prSet/>
      <dgm:spPr/>
      <dgm:t>
        <a:bodyPr/>
        <a:lstStyle/>
        <a:p>
          <a:endParaRPr lang="en-CA"/>
        </a:p>
      </dgm:t>
    </dgm:pt>
    <dgm:pt modelId="{BD75B596-4DA1-407E-BB2E-C13D03A14F3B}" type="sibTrans" cxnId="{E02CE6CA-9F7E-41CA-AAC3-A45FEFCE375C}">
      <dgm:prSet/>
      <dgm:spPr/>
      <dgm:t>
        <a:bodyPr/>
        <a:lstStyle/>
        <a:p>
          <a:endParaRPr lang="en-CA"/>
        </a:p>
      </dgm:t>
    </dgm:pt>
    <dgm:pt modelId="{20381F35-0559-49FD-8424-8D7B2E0B6F2E}">
      <dgm:prSet/>
      <dgm:spPr/>
      <dgm:t>
        <a:bodyPr/>
        <a:lstStyle/>
        <a:p>
          <a:r>
            <a:rPr lang="en-CA" dirty="0" err="1" smtClean="0"/>
            <a:t>Logements</a:t>
          </a:r>
          <a:r>
            <a:rPr lang="en-CA" dirty="0" smtClean="0"/>
            <a:t> </a:t>
          </a:r>
          <a:r>
            <a:rPr lang="en-CA" dirty="0" err="1" smtClean="0"/>
            <a:t>transitoires</a:t>
          </a:r>
          <a:r>
            <a:rPr lang="en-CA" dirty="0" smtClean="0"/>
            <a:t>: n=163</a:t>
          </a:r>
          <a:endParaRPr lang="en-CA" dirty="0"/>
        </a:p>
      </dgm:t>
    </dgm:pt>
    <dgm:pt modelId="{074E19A4-EE69-4C74-81DF-D1FD30AA36BC}" type="parTrans" cxnId="{EBD26FF4-D274-4EEC-85D5-C7F444F9E188}">
      <dgm:prSet/>
      <dgm:spPr/>
      <dgm:t>
        <a:bodyPr/>
        <a:lstStyle/>
        <a:p>
          <a:endParaRPr lang="en-CA"/>
        </a:p>
      </dgm:t>
    </dgm:pt>
    <dgm:pt modelId="{4A3281EA-F638-42F9-883B-0E85D5B5A2D3}" type="sibTrans" cxnId="{EBD26FF4-D274-4EEC-85D5-C7F444F9E188}">
      <dgm:prSet/>
      <dgm:spPr/>
      <dgm:t>
        <a:bodyPr/>
        <a:lstStyle/>
        <a:p>
          <a:endParaRPr lang="en-CA"/>
        </a:p>
      </dgm:t>
    </dgm:pt>
    <dgm:pt modelId="{FD7CF4C4-A878-4208-8585-111761A65B2E}">
      <dgm:prSet/>
      <dgm:spPr/>
      <dgm:t>
        <a:bodyPr/>
        <a:lstStyle/>
        <a:p>
          <a:r>
            <a:rPr lang="en-CA" dirty="0" err="1" smtClean="0"/>
            <a:t>Itinérance</a:t>
          </a:r>
          <a:r>
            <a:rPr lang="en-CA" dirty="0" smtClean="0"/>
            <a:t> </a:t>
          </a:r>
          <a:r>
            <a:rPr lang="en-CA" dirty="0" err="1" smtClean="0"/>
            <a:t>cachée</a:t>
          </a:r>
          <a:r>
            <a:rPr lang="en-CA" dirty="0" smtClean="0"/>
            <a:t>: n=92</a:t>
          </a:r>
          <a:endParaRPr lang="en-CA" dirty="0"/>
        </a:p>
      </dgm:t>
    </dgm:pt>
    <dgm:pt modelId="{9E372B48-172A-4F5B-9BD4-F998AF9348E5}" type="parTrans" cxnId="{EA4F63E8-EAC4-440F-A81E-A180CEBEFF57}">
      <dgm:prSet/>
      <dgm:spPr/>
      <dgm:t>
        <a:bodyPr/>
        <a:lstStyle/>
        <a:p>
          <a:endParaRPr lang="en-CA"/>
        </a:p>
      </dgm:t>
    </dgm:pt>
    <dgm:pt modelId="{831C9134-EB47-4A84-A7C2-88D4DC261B82}" type="sibTrans" cxnId="{EA4F63E8-EAC4-440F-A81E-A180CEBEFF57}">
      <dgm:prSet/>
      <dgm:spPr/>
      <dgm:t>
        <a:bodyPr/>
        <a:lstStyle/>
        <a:p>
          <a:endParaRPr lang="en-CA"/>
        </a:p>
      </dgm:t>
    </dgm:pt>
    <dgm:pt modelId="{ECDCF5FE-E7B4-49AA-9ED8-3E574A06C686}" type="pres">
      <dgm:prSet presAssocID="{460BECB4-9DD0-43B6-933F-7CA1F3315E92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CA"/>
        </a:p>
      </dgm:t>
    </dgm:pt>
    <dgm:pt modelId="{E7FBFAA2-F608-4FFB-A367-2EBA5D4DAC8F}" type="pres">
      <dgm:prSet presAssocID="{D2A88013-396D-49E3-AB7F-276945A47508}" presName="root" presStyleCnt="0"/>
      <dgm:spPr/>
    </dgm:pt>
    <dgm:pt modelId="{BA1EFE61-0923-455F-883E-0DE2F2491DB9}" type="pres">
      <dgm:prSet presAssocID="{D2A88013-396D-49E3-AB7F-276945A47508}" presName="rootComposite" presStyleCnt="0"/>
      <dgm:spPr/>
    </dgm:pt>
    <dgm:pt modelId="{09E28F19-7C60-4CA7-AE3E-05E7DA6EC07B}" type="pres">
      <dgm:prSet presAssocID="{D2A88013-396D-49E3-AB7F-276945A47508}" presName="rootText" presStyleLbl="node1" presStyleIdx="0" presStyleCnt="2"/>
      <dgm:spPr/>
      <dgm:t>
        <a:bodyPr/>
        <a:lstStyle/>
        <a:p>
          <a:endParaRPr lang="en-CA"/>
        </a:p>
      </dgm:t>
    </dgm:pt>
    <dgm:pt modelId="{A1629863-5B78-4ABC-A808-62936C40E405}" type="pres">
      <dgm:prSet presAssocID="{D2A88013-396D-49E3-AB7F-276945A47508}" presName="rootConnector" presStyleLbl="node1" presStyleIdx="0" presStyleCnt="2"/>
      <dgm:spPr/>
      <dgm:t>
        <a:bodyPr/>
        <a:lstStyle/>
        <a:p>
          <a:endParaRPr lang="en-CA"/>
        </a:p>
      </dgm:t>
    </dgm:pt>
    <dgm:pt modelId="{99DC9C19-12AE-4B46-85FB-EC38F8B8225A}" type="pres">
      <dgm:prSet presAssocID="{D2A88013-396D-49E3-AB7F-276945A47508}" presName="childShape" presStyleCnt="0"/>
      <dgm:spPr/>
    </dgm:pt>
    <dgm:pt modelId="{E761A140-570E-435A-BBF5-FE6A2CD6DBC0}" type="pres">
      <dgm:prSet presAssocID="{B3806AC3-EC43-4941-B82A-1ED43AF643F6}" presName="Name13" presStyleLbl="parChTrans1D2" presStyleIdx="0" presStyleCnt="6"/>
      <dgm:spPr/>
      <dgm:t>
        <a:bodyPr/>
        <a:lstStyle/>
        <a:p>
          <a:endParaRPr lang="en-CA"/>
        </a:p>
      </dgm:t>
    </dgm:pt>
    <dgm:pt modelId="{5F503909-82E3-488C-A44B-D47922E80E28}" type="pres">
      <dgm:prSet presAssocID="{BA2FE70A-45BE-447E-A24B-B6546A293542}" presName="childText" presStyleLbl="bgAcc1" presStyleIdx="0" presStyleCnt="6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3225781D-90ED-442C-A6A5-BD0C20D2A162}" type="pres">
      <dgm:prSet presAssocID="{A7EB0073-8FE7-4F55-B31D-2CD0E3BB84D6}" presName="Name13" presStyleLbl="parChTrans1D2" presStyleIdx="1" presStyleCnt="6"/>
      <dgm:spPr/>
      <dgm:t>
        <a:bodyPr/>
        <a:lstStyle/>
        <a:p>
          <a:endParaRPr lang="en-CA"/>
        </a:p>
      </dgm:t>
    </dgm:pt>
    <dgm:pt modelId="{0EE1741C-E00F-4E15-8114-4651A3300650}" type="pres">
      <dgm:prSet presAssocID="{A46D17BD-02A4-4623-84AE-506FEE584790}" presName="childText" presStyleLbl="bgAcc1" presStyleIdx="1" presStyleCnt="6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2EFB322D-9597-4D6B-84F0-646CE36ECBF8}" type="pres">
      <dgm:prSet presAssocID="{074E19A4-EE69-4C74-81DF-D1FD30AA36BC}" presName="Name13" presStyleLbl="parChTrans1D2" presStyleIdx="2" presStyleCnt="6"/>
      <dgm:spPr/>
      <dgm:t>
        <a:bodyPr/>
        <a:lstStyle/>
        <a:p>
          <a:endParaRPr lang="en-CA"/>
        </a:p>
      </dgm:t>
    </dgm:pt>
    <dgm:pt modelId="{B7C16DED-2412-477F-B554-049A2B12DF21}" type="pres">
      <dgm:prSet presAssocID="{20381F35-0559-49FD-8424-8D7B2E0B6F2E}" presName="childText" presStyleLbl="bgAcc1" presStyleIdx="2" presStyleCnt="6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C10ADC9B-B682-4F73-8E28-42BE559FF5B1}" type="pres">
      <dgm:prSet presAssocID="{9E372B48-172A-4F5B-9BD4-F998AF9348E5}" presName="Name13" presStyleLbl="parChTrans1D2" presStyleIdx="3" presStyleCnt="6"/>
      <dgm:spPr/>
      <dgm:t>
        <a:bodyPr/>
        <a:lstStyle/>
        <a:p>
          <a:endParaRPr lang="en-CA"/>
        </a:p>
      </dgm:t>
    </dgm:pt>
    <dgm:pt modelId="{1B06A7E6-12FE-4B98-B715-4E83805C8635}" type="pres">
      <dgm:prSet presAssocID="{FD7CF4C4-A878-4208-8585-111761A65B2E}" presName="childText" presStyleLbl="bgAcc1" presStyleIdx="3" presStyleCnt="6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D8F67D81-C5DB-4910-A861-E3FD6C7CB023}" type="pres">
      <dgm:prSet presAssocID="{0ED00F83-5CE3-4108-9F51-9427A6B55153}" presName="root" presStyleCnt="0"/>
      <dgm:spPr/>
    </dgm:pt>
    <dgm:pt modelId="{AF12B43D-4877-4BEF-802B-1DA96724B387}" type="pres">
      <dgm:prSet presAssocID="{0ED00F83-5CE3-4108-9F51-9427A6B55153}" presName="rootComposite" presStyleCnt="0"/>
      <dgm:spPr/>
    </dgm:pt>
    <dgm:pt modelId="{B047A2DF-67B3-4197-AC75-778CE862CFEF}" type="pres">
      <dgm:prSet presAssocID="{0ED00F83-5CE3-4108-9F51-9427A6B55153}" presName="rootText" presStyleLbl="node1" presStyleIdx="1" presStyleCnt="2"/>
      <dgm:spPr/>
      <dgm:t>
        <a:bodyPr/>
        <a:lstStyle/>
        <a:p>
          <a:endParaRPr lang="en-CA"/>
        </a:p>
      </dgm:t>
    </dgm:pt>
    <dgm:pt modelId="{5096787A-A359-461E-9805-A398DE085337}" type="pres">
      <dgm:prSet presAssocID="{0ED00F83-5CE3-4108-9F51-9427A6B55153}" presName="rootConnector" presStyleLbl="node1" presStyleIdx="1" presStyleCnt="2"/>
      <dgm:spPr/>
      <dgm:t>
        <a:bodyPr/>
        <a:lstStyle/>
        <a:p>
          <a:endParaRPr lang="en-CA"/>
        </a:p>
      </dgm:t>
    </dgm:pt>
    <dgm:pt modelId="{5451F838-B866-4C6F-9D40-29344244CB03}" type="pres">
      <dgm:prSet presAssocID="{0ED00F83-5CE3-4108-9F51-9427A6B55153}" presName="childShape" presStyleCnt="0"/>
      <dgm:spPr/>
    </dgm:pt>
    <dgm:pt modelId="{1BCE1BED-7D77-4643-A5E5-4825D4177E51}" type="pres">
      <dgm:prSet presAssocID="{988C58DC-C4B4-4885-9AB1-C897F1226A9B}" presName="Name13" presStyleLbl="parChTrans1D2" presStyleIdx="4" presStyleCnt="6"/>
      <dgm:spPr/>
      <dgm:t>
        <a:bodyPr/>
        <a:lstStyle/>
        <a:p>
          <a:endParaRPr lang="en-CA"/>
        </a:p>
      </dgm:t>
    </dgm:pt>
    <dgm:pt modelId="{38E65339-0DEB-414E-8A90-08D9A361E84A}" type="pres">
      <dgm:prSet presAssocID="{0D17836A-954D-45F8-9AA6-4321F8CBC292}" presName="childText" presStyleLbl="bgAcc1" presStyleIdx="4" presStyleCnt="6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321B5980-A425-48F0-ADCB-CB1C14EEECCB}" type="pres">
      <dgm:prSet presAssocID="{A53E4427-6030-48C7-9798-6BE24ED3C4CE}" presName="Name13" presStyleLbl="parChTrans1D2" presStyleIdx="5" presStyleCnt="6"/>
      <dgm:spPr/>
      <dgm:t>
        <a:bodyPr/>
        <a:lstStyle/>
        <a:p>
          <a:endParaRPr lang="en-CA"/>
        </a:p>
      </dgm:t>
    </dgm:pt>
    <dgm:pt modelId="{0C688081-7506-4E83-8FA0-A83228C859B3}" type="pres">
      <dgm:prSet presAssocID="{8A7319BC-1586-46D1-B634-D16DFED47652}" presName="childText" presStyleLbl="bgAcc1" presStyleIdx="5" presStyleCnt="6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</dgm:ptLst>
  <dgm:cxnLst>
    <dgm:cxn modelId="{90E8CAA0-7409-4D15-AC6B-DDA36A55F4E2}" type="presOf" srcId="{0ED00F83-5CE3-4108-9F51-9427A6B55153}" destId="{5096787A-A359-461E-9805-A398DE085337}" srcOrd="1" destOrd="0" presId="urn:microsoft.com/office/officeart/2005/8/layout/hierarchy3"/>
    <dgm:cxn modelId="{9295F3A3-17F8-43C5-97D2-EC01DE9AB663}" type="presOf" srcId="{0D17836A-954D-45F8-9AA6-4321F8CBC292}" destId="{38E65339-0DEB-414E-8A90-08D9A361E84A}" srcOrd="0" destOrd="0" presId="urn:microsoft.com/office/officeart/2005/8/layout/hierarchy3"/>
    <dgm:cxn modelId="{4F19B1A0-7031-443F-9373-D6CBC537BA76}" srcId="{460BECB4-9DD0-43B6-933F-7CA1F3315E92}" destId="{0ED00F83-5CE3-4108-9F51-9427A6B55153}" srcOrd="1" destOrd="0" parTransId="{E594381D-C0E0-4986-AAD7-1686308654E6}" sibTransId="{4C35521B-5225-44A8-BBC1-387C24A2CFAB}"/>
    <dgm:cxn modelId="{7D4B2AED-E855-4070-AEF1-1A1F81417EF7}" type="presOf" srcId="{8A7319BC-1586-46D1-B634-D16DFED47652}" destId="{0C688081-7506-4E83-8FA0-A83228C859B3}" srcOrd="0" destOrd="0" presId="urn:microsoft.com/office/officeart/2005/8/layout/hierarchy3"/>
    <dgm:cxn modelId="{BB9EE9B5-5752-4055-A674-21C335419EDD}" type="presOf" srcId="{A46D17BD-02A4-4623-84AE-506FEE584790}" destId="{0EE1741C-E00F-4E15-8114-4651A3300650}" srcOrd="0" destOrd="0" presId="urn:microsoft.com/office/officeart/2005/8/layout/hierarchy3"/>
    <dgm:cxn modelId="{92DE9483-FE9C-4F32-9818-C359774B0C2F}" type="presOf" srcId="{BA2FE70A-45BE-447E-A24B-B6546A293542}" destId="{5F503909-82E3-488C-A44B-D47922E80E28}" srcOrd="0" destOrd="0" presId="urn:microsoft.com/office/officeart/2005/8/layout/hierarchy3"/>
    <dgm:cxn modelId="{784E45D8-1C26-4C6A-827B-92CAF7D29666}" type="presOf" srcId="{B3806AC3-EC43-4941-B82A-1ED43AF643F6}" destId="{E761A140-570E-435A-BBF5-FE6A2CD6DBC0}" srcOrd="0" destOrd="0" presId="urn:microsoft.com/office/officeart/2005/8/layout/hierarchy3"/>
    <dgm:cxn modelId="{54A53D74-5B26-4F05-B4E3-115336DF3A6D}" srcId="{0ED00F83-5CE3-4108-9F51-9427A6B55153}" destId="{0D17836A-954D-45F8-9AA6-4321F8CBC292}" srcOrd="0" destOrd="0" parTransId="{988C58DC-C4B4-4885-9AB1-C897F1226A9B}" sibTransId="{4A9C75CE-3D79-4B06-A3C3-6A09E514EBA5}"/>
    <dgm:cxn modelId="{48FCEF4B-47A4-40BC-88FD-E1AFC54F6070}" srcId="{D2A88013-396D-49E3-AB7F-276945A47508}" destId="{BA2FE70A-45BE-447E-A24B-B6546A293542}" srcOrd="0" destOrd="0" parTransId="{B3806AC3-EC43-4941-B82A-1ED43AF643F6}" sibTransId="{28B2A758-7B7B-4669-888E-1F96148DB699}"/>
    <dgm:cxn modelId="{CEC55C45-3C44-4AD1-B735-7E8ED0C00D77}" type="presOf" srcId="{0ED00F83-5CE3-4108-9F51-9427A6B55153}" destId="{B047A2DF-67B3-4197-AC75-778CE862CFEF}" srcOrd="0" destOrd="0" presId="urn:microsoft.com/office/officeart/2005/8/layout/hierarchy3"/>
    <dgm:cxn modelId="{FB8DEF6E-5876-4EEE-99B1-18D60C3A6B28}" type="presOf" srcId="{9E372B48-172A-4F5B-9BD4-F998AF9348E5}" destId="{C10ADC9B-B682-4F73-8E28-42BE559FF5B1}" srcOrd="0" destOrd="0" presId="urn:microsoft.com/office/officeart/2005/8/layout/hierarchy3"/>
    <dgm:cxn modelId="{DF0F68FB-18D1-477A-939D-EDC05265DBDC}" type="presOf" srcId="{D2A88013-396D-49E3-AB7F-276945A47508}" destId="{09E28F19-7C60-4CA7-AE3E-05E7DA6EC07B}" srcOrd="0" destOrd="0" presId="urn:microsoft.com/office/officeart/2005/8/layout/hierarchy3"/>
    <dgm:cxn modelId="{9B74F641-27BD-4D27-92F5-45755AA01A55}" srcId="{D2A88013-396D-49E3-AB7F-276945A47508}" destId="{A46D17BD-02A4-4623-84AE-506FEE584790}" srcOrd="1" destOrd="0" parTransId="{A7EB0073-8FE7-4F55-B31D-2CD0E3BB84D6}" sibTransId="{AFE45BD4-0F87-426F-8C18-2A7CA86834FC}"/>
    <dgm:cxn modelId="{E955629C-00BD-4496-ABFC-296A4A469265}" type="presOf" srcId="{460BECB4-9DD0-43B6-933F-7CA1F3315E92}" destId="{ECDCF5FE-E7B4-49AA-9ED8-3E574A06C686}" srcOrd="0" destOrd="0" presId="urn:microsoft.com/office/officeart/2005/8/layout/hierarchy3"/>
    <dgm:cxn modelId="{EBD26FF4-D274-4EEC-85D5-C7F444F9E188}" srcId="{D2A88013-396D-49E3-AB7F-276945A47508}" destId="{20381F35-0559-49FD-8424-8D7B2E0B6F2E}" srcOrd="2" destOrd="0" parTransId="{074E19A4-EE69-4C74-81DF-D1FD30AA36BC}" sibTransId="{4A3281EA-F638-42F9-883B-0E85D5B5A2D3}"/>
    <dgm:cxn modelId="{7F10182A-235D-4F4D-8232-9513E830B46A}" type="presOf" srcId="{20381F35-0559-49FD-8424-8D7B2E0B6F2E}" destId="{B7C16DED-2412-477F-B554-049A2B12DF21}" srcOrd="0" destOrd="0" presId="urn:microsoft.com/office/officeart/2005/8/layout/hierarchy3"/>
    <dgm:cxn modelId="{9F43F1D1-5415-4B18-8D5C-46B658325409}" type="presOf" srcId="{A53E4427-6030-48C7-9798-6BE24ED3C4CE}" destId="{321B5980-A425-48F0-ADCB-CB1C14EEECCB}" srcOrd="0" destOrd="0" presId="urn:microsoft.com/office/officeart/2005/8/layout/hierarchy3"/>
    <dgm:cxn modelId="{01CC883C-D15A-459D-B4DF-7E47897D2ABB}" type="presOf" srcId="{074E19A4-EE69-4C74-81DF-D1FD30AA36BC}" destId="{2EFB322D-9597-4D6B-84F0-646CE36ECBF8}" srcOrd="0" destOrd="0" presId="urn:microsoft.com/office/officeart/2005/8/layout/hierarchy3"/>
    <dgm:cxn modelId="{BB0A880C-2683-4BD7-BBE3-79969C65D5BF}" type="presOf" srcId="{D2A88013-396D-49E3-AB7F-276945A47508}" destId="{A1629863-5B78-4ABC-A808-62936C40E405}" srcOrd="1" destOrd="0" presId="urn:microsoft.com/office/officeart/2005/8/layout/hierarchy3"/>
    <dgm:cxn modelId="{EA4F63E8-EAC4-440F-A81E-A180CEBEFF57}" srcId="{D2A88013-396D-49E3-AB7F-276945A47508}" destId="{FD7CF4C4-A878-4208-8585-111761A65B2E}" srcOrd="3" destOrd="0" parTransId="{9E372B48-172A-4F5B-9BD4-F998AF9348E5}" sibTransId="{831C9134-EB47-4A84-A7C2-88D4DC261B82}"/>
    <dgm:cxn modelId="{30D46B3B-0E68-4CBB-8A07-C81EDE3B4365}" type="presOf" srcId="{A7EB0073-8FE7-4F55-B31D-2CD0E3BB84D6}" destId="{3225781D-90ED-442C-A6A5-BD0C20D2A162}" srcOrd="0" destOrd="0" presId="urn:microsoft.com/office/officeart/2005/8/layout/hierarchy3"/>
    <dgm:cxn modelId="{EABC65B7-6894-4BCA-AE8E-B138A60CFCB4}" type="presOf" srcId="{FD7CF4C4-A878-4208-8585-111761A65B2E}" destId="{1B06A7E6-12FE-4B98-B715-4E83805C8635}" srcOrd="0" destOrd="0" presId="urn:microsoft.com/office/officeart/2005/8/layout/hierarchy3"/>
    <dgm:cxn modelId="{85441A74-531A-4CE2-822F-41A6082E1903}" srcId="{460BECB4-9DD0-43B6-933F-7CA1F3315E92}" destId="{D2A88013-396D-49E3-AB7F-276945A47508}" srcOrd="0" destOrd="0" parTransId="{2E4A6B42-CCC8-420E-84A8-4235AAE79817}" sibTransId="{3D95E101-8856-4377-92CB-A2335A576CD3}"/>
    <dgm:cxn modelId="{8AC89F24-8A81-48BB-AE96-AA54D88EC02E}" type="presOf" srcId="{988C58DC-C4B4-4885-9AB1-C897F1226A9B}" destId="{1BCE1BED-7D77-4643-A5E5-4825D4177E51}" srcOrd="0" destOrd="0" presId="urn:microsoft.com/office/officeart/2005/8/layout/hierarchy3"/>
    <dgm:cxn modelId="{E02CE6CA-9F7E-41CA-AAC3-A45FEFCE375C}" srcId="{0ED00F83-5CE3-4108-9F51-9427A6B55153}" destId="{8A7319BC-1586-46D1-B634-D16DFED47652}" srcOrd="1" destOrd="0" parTransId="{A53E4427-6030-48C7-9798-6BE24ED3C4CE}" sibTransId="{BD75B596-4DA1-407E-BB2E-C13D03A14F3B}"/>
    <dgm:cxn modelId="{E25C16FD-5A1B-4A11-BEB3-681E0014A6EA}" type="presParOf" srcId="{ECDCF5FE-E7B4-49AA-9ED8-3E574A06C686}" destId="{E7FBFAA2-F608-4FFB-A367-2EBA5D4DAC8F}" srcOrd="0" destOrd="0" presId="urn:microsoft.com/office/officeart/2005/8/layout/hierarchy3"/>
    <dgm:cxn modelId="{497B2076-C5F2-4D01-89C3-FAECCA80D416}" type="presParOf" srcId="{E7FBFAA2-F608-4FFB-A367-2EBA5D4DAC8F}" destId="{BA1EFE61-0923-455F-883E-0DE2F2491DB9}" srcOrd="0" destOrd="0" presId="urn:microsoft.com/office/officeart/2005/8/layout/hierarchy3"/>
    <dgm:cxn modelId="{F5FD9120-C5D8-495C-A398-2D6A22E57E2D}" type="presParOf" srcId="{BA1EFE61-0923-455F-883E-0DE2F2491DB9}" destId="{09E28F19-7C60-4CA7-AE3E-05E7DA6EC07B}" srcOrd="0" destOrd="0" presId="urn:microsoft.com/office/officeart/2005/8/layout/hierarchy3"/>
    <dgm:cxn modelId="{73FC2CED-FC4A-4999-BF57-66FD9942CC44}" type="presParOf" srcId="{BA1EFE61-0923-455F-883E-0DE2F2491DB9}" destId="{A1629863-5B78-4ABC-A808-62936C40E405}" srcOrd="1" destOrd="0" presId="urn:microsoft.com/office/officeart/2005/8/layout/hierarchy3"/>
    <dgm:cxn modelId="{E914AF74-141C-44BA-ADFB-C3209096F3F5}" type="presParOf" srcId="{E7FBFAA2-F608-4FFB-A367-2EBA5D4DAC8F}" destId="{99DC9C19-12AE-4B46-85FB-EC38F8B8225A}" srcOrd="1" destOrd="0" presId="urn:microsoft.com/office/officeart/2005/8/layout/hierarchy3"/>
    <dgm:cxn modelId="{1BED1377-D444-4AE9-9C03-375654BC23A6}" type="presParOf" srcId="{99DC9C19-12AE-4B46-85FB-EC38F8B8225A}" destId="{E761A140-570E-435A-BBF5-FE6A2CD6DBC0}" srcOrd="0" destOrd="0" presId="urn:microsoft.com/office/officeart/2005/8/layout/hierarchy3"/>
    <dgm:cxn modelId="{9D226CA9-E61E-48C9-B238-5D9E06DC5BA0}" type="presParOf" srcId="{99DC9C19-12AE-4B46-85FB-EC38F8B8225A}" destId="{5F503909-82E3-488C-A44B-D47922E80E28}" srcOrd="1" destOrd="0" presId="urn:microsoft.com/office/officeart/2005/8/layout/hierarchy3"/>
    <dgm:cxn modelId="{A4E57A2B-E73B-4F89-B7C1-A1B97207AA4A}" type="presParOf" srcId="{99DC9C19-12AE-4B46-85FB-EC38F8B8225A}" destId="{3225781D-90ED-442C-A6A5-BD0C20D2A162}" srcOrd="2" destOrd="0" presId="urn:microsoft.com/office/officeart/2005/8/layout/hierarchy3"/>
    <dgm:cxn modelId="{9A8CCFCF-4041-4047-9E82-318FB7903F36}" type="presParOf" srcId="{99DC9C19-12AE-4B46-85FB-EC38F8B8225A}" destId="{0EE1741C-E00F-4E15-8114-4651A3300650}" srcOrd="3" destOrd="0" presId="urn:microsoft.com/office/officeart/2005/8/layout/hierarchy3"/>
    <dgm:cxn modelId="{1D253336-F8BD-4849-9F48-13A060FF6F4B}" type="presParOf" srcId="{99DC9C19-12AE-4B46-85FB-EC38F8B8225A}" destId="{2EFB322D-9597-4D6B-84F0-646CE36ECBF8}" srcOrd="4" destOrd="0" presId="urn:microsoft.com/office/officeart/2005/8/layout/hierarchy3"/>
    <dgm:cxn modelId="{4712E40F-6BB9-4595-BA6C-6BB8E20FD996}" type="presParOf" srcId="{99DC9C19-12AE-4B46-85FB-EC38F8B8225A}" destId="{B7C16DED-2412-477F-B554-049A2B12DF21}" srcOrd="5" destOrd="0" presId="urn:microsoft.com/office/officeart/2005/8/layout/hierarchy3"/>
    <dgm:cxn modelId="{7065E7D0-1B80-454F-8E0A-0F7E4AA5F2E2}" type="presParOf" srcId="{99DC9C19-12AE-4B46-85FB-EC38F8B8225A}" destId="{C10ADC9B-B682-4F73-8E28-42BE559FF5B1}" srcOrd="6" destOrd="0" presId="urn:microsoft.com/office/officeart/2005/8/layout/hierarchy3"/>
    <dgm:cxn modelId="{4BF228C3-F8EB-420A-8EAC-181535F50376}" type="presParOf" srcId="{99DC9C19-12AE-4B46-85FB-EC38F8B8225A}" destId="{1B06A7E6-12FE-4B98-B715-4E83805C8635}" srcOrd="7" destOrd="0" presId="urn:microsoft.com/office/officeart/2005/8/layout/hierarchy3"/>
    <dgm:cxn modelId="{623D1384-1748-4624-9778-737D78962795}" type="presParOf" srcId="{ECDCF5FE-E7B4-49AA-9ED8-3E574A06C686}" destId="{D8F67D81-C5DB-4910-A861-E3FD6C7CB023}" srcOrd="1" destOrd="0" presId="urn:microsoft.com/office/officeart/2005/8/layout/hierarchy3"/>
    <dgm:cxn modelId="{DF7EBDBA-686F-4067-8093-2E98DEF9E583}" type="presParOf" srcId="{D8F67D81-C5DB-4910-A861-E3FD6C7CB023}" destId="{AF12B43D-4877-4BEF-802B-1DA96724B387}" srcOrd="0" destOrd="0" presId="urn:microsoft.com/office/officeart/2005/8/layout/hierarchy3"/>
    <dgm:cxn modelId="{BC91826A-9E86-45C6-A530-AF7AA0AB64A2}" type="presParOf" srcId="{AF12B43D-4877-4BEF-802B-1DA96724B387}" destId="{B047A2DF-67B3-4197-AC75-778CE862CFEF}" srcOrd="0" destOrd="0" presId="urn:microsoft.com/office/officeart/2005/8/layout/hierarchy3"/>
    <dgm:cxn modelId="{E341FB42-F7E3-4CCF-BBCA-A5050A06600B}" type="presParOf" srcId="{AF12B43D-4877-4BEF-802B-1DA96724B387}" destId="{5096787A-A359-461E-9805-A398DE085337}" srcOrd="1" destOrd="0" presId="urn:microsoft.com/office/officeart/2005/8/layout/hierarchy3"/>
    <dgm:cxn modelId="{F152DEF0-38C9-413F-9A39-958AEABD486E}" type="presParOf" srcId="{D8F67D81-C5DB-4910-A861-E3FD6C7CB023}" destId="{5451F838-B866-4C6F-9D40-29344244CB03}" srcOrd="1" destOrd="0" presId="urn:microsoft.com/office/officeart/2005/8/layout/hierarchy3"/>
    <dgm:cxn modelId="{E34BA18A-8518-4737-AA7C-63D203E81A07}" type="presParOf" srcId="{5451F838-B866-4C6F-9D40-29344244CB03}" destId="{1BCE1BED-7D77-4643-A5E5-4825D4177E51}" srcOrd="0" destOrd="0" presId="urn:microsoft.com/office/officeart/2005/8/layout/hierarchy3"/>
    <dgm:cxn modelId="{0654CE9E-D663-4238-BC69-8D80E7E40B24}" type="presParOf" srcId="{5451F838-B866-4C6F-9D40-29344244CB03}" destId="{38E65339-0DEB-414E-8A90-08D9A361E84A}" srcOrd="1" destOrd="0" presId="urn:microsoft.com/office/officeart/2005/8/layout/hierarchy3"/>
    <dgm:cxn modelId="{884AECD9-BD37-487E-AB0F-0EC00CF5C3D2}" type="presParOf" srcId="{5451F838-B866-4C6F-9D40-29344244CB03}" destId="{321B5980-A425-48F0-ADCB-CB1C14EEECCB}" srcOrd="2" destOrd="0" presId="urn:microsoft.com/office/officeart/2005/8/layout/hierarchy3"/>
    <dgm:cxn modelId="{AA2520F4-193C-4DA7-8829-E2D549D87E6B}" type="presParOf" srcId="{5451F838-B866-4C6F-9D40-29344244CB03}" destId="{0C688081-7506-4E83-8FA0-A83228C859B3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9E28F19-7C60-4CA7-AE3E-05E7DA6EC07B}">
      <dsp:nvSpPr>
        <dsp:cNvPr id="0" name=""/>
        <dsp:cNvSpPr/>
      </dsp:nvSpPr>
      <dsp:spPr>
        <a:xfrm>
          <a:off x="1082352" y="4092"/>
          <a:ext cx="1747242" cy="87362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400" kern="1200" dirty="0" err="1" smtClean="0"/>
            <a:t>Présents</a:t>
          </a:r>
          <a:r>
            <a:rPr lang="en-CA" sz="1400" kern="1200" dirty="0" smtClean="0"/>
            <a:t> à Montréal </a:t>
          </a:r>
          <a:r>
            <a:rPr lang="en-CA" sz="1400" kern="1200" dirty="0" err="1" smtClean="0"/>
            <a:t>lors</a:t>
          </a:r>
          <a:r>
            <a:rPr lang="en-CA" sz="1400" kern="1200" dirty="0" smtClean="0"/>
            <a:t> du </a:t>
          </a:r>
          <a:r>
            <a:rPr lang="en-CA" sz="1400" kern="1200" dirty="0" err="1" smtClean="0"/>
            <a:t>dénombrement</a:t>
          </a:r>
          <a:r>
            <a:rPr lang="en-CA" sz="1400" kern="1200" dirty="0" smtClean="0"/>
            <a:t>: n=896</a:t>
          </a:r>
          <a:endParaRPr lang="en-CA" sz="1400" kern="1200" dirty="0"/>
        </a:p>
      </dsp:txBody>
      <dsp:txXfrm>
        <a:off x="1107939" y="29679"/>
        <a:ext cx="1696068" cy="822447"/>
      </dsp:txXfrm>
    </dsp:sp>
    <dsp:sp modelId="{E761A140-570E-435A-BBF5-FE6A2CD6DBC0}">
      <dsp:nvSpPr>
        <dsp:cNvPr id="0" name=""/>
        <dsp:cNvSpPr/>
      </dsp:nvSpPr>
      <dsp:spPr>
        <a:xfrm>
          <a:off x="1257076" y="877713"/>
          <a:ext cx="174724" cy="65521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55215"/>
              </a:lnTo>
              <a:lnTo>
                <a:pt x="174724" y="65521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F503909-82E3-488C-A44B-D47922E80E28}">
      <dsp:nvSpPr>
        <dsp:cNvPr id="0" name=""/>
        <dsp:cNvSpPr/>
      </dsp:nvSpPr>
      <dsp:spPr>
        <a:xfrm>
          <a:off x="1431800" y="1096119"/>
          <a:ext cx="1397793" cy="87362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800" kern="1200" dirty="0" err="1" smtClean="0"/>
            <a:t>Lieux</a:t>
          </a:r>
          <a:r>
            <a:rPr lang="en-CA" sz="1800" kern="1200" dirty="0" smtClean="0"/>
            <a:t> </a:t>
          </a:r>
          <a:r>
            <a:rPr lang="en-CA" sz="1800" kern="1200" dirty="0" err="1" smtClean="0"/>
            <a:t>extérieurs</a:t>
          </a:r>
          <a:r>
            <a:rPr lang="en-CA" sz="1800" kern="1200" dirty="0" smtClean="0"/>
            <a:t>: n=276</a:t>
          </a:r>
          <a:endParaRPr lang="en-CA" sz="1800" kern="1200" dirty="0"/>
        </a:p>
      </dsp:txBody>
      <dsp:txXfrm>
        <a:off x="1457387" y="1121706"/>
        <a:ext cx="1346619" cy="822447"/>
      </dsp:txXfrm>
    </dsp:sp>
    <dsp:sp modelId="{3225781D-90ED-442C-A6A5-BD0C20D2A162}">
      <dsp:nvSpPr>
        <dsp:cNvPr id="0" name=""/>
        <dsp:cNvSpPr/>
      </dsp:nvSpPr>
      <dsp:spPr>
        <a:xfrm>
          <a:off x="1257076" y="877713"/>
          <a:ext cx="174724" cy="174724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47242"/>
              </a:lnTo>
              <a:lnTo>
                <a:pt x="174724" y="174724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E1741C-E00F-4E15-8114-4651A3300650}">
      <dsp:nvSpPr>
        <dsp:cNvPr id="0" name=""/>
        <dsp:cNvSpPr/>
      </dsp:nvSpPr>
      <dsp:spPr>
        <a:xfrm>
          <a:off x="1431800" y="2188145"/>
          <a:ext cx="1397793" cy="87362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800" kern="1200" dirty="0" smtClean="0"/>
            <a:t>Refuges: n=363</a:t>
          </a:r>
          <a:endParaRPr lang="en-CA" sz="1800" kern="1200" dirty="0"/>
        </a:p>
      </dsp:txBody>
      <dsp:txXfrm>
        <a:off x="1457387" y="2213732"/>
        <a:ext cx="1346619" cy="822447"/>
      </dsp:txXfrm>
    </dsp:sp>
    <dsp:sp modelId="{2EFB322D-9597-4D6B-84F0-646CE36ECBF8}">
      <dsp:nvSpPr>
        <dsp:cNvPr id="0" name=""/>
        <dsp:cNvSpPr/>
      </dsp:nvSpPr>
      <dsp:spPr>
        <a:xfrm>
          <a:off x="1257076" y="877713"/>
          <a:ext cx="174724" cy="283926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39268"/>
              </a:lnTo>
              <a:lnTo>
                <a:pt x="174724" y="283926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7C16DED-2412-477F-B554-049A2B12DF21}">
      <dsp:nvSpPr>
        <dsp:cNvPr id="0" name=""/>
        <dsp:cNvSpPr/>
      </dsp:nvSpPr>
      <dsp:spPr>
        <a:xfrm>
          <a:off x="1431800" y="3280171"/>
          <a:ext cx="1397793" cy="87362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800" kern="1200" dirty="0" err="1" smtClean="0"/>
            <a:t>Logements</a:t>
          </a:r>
          <a:r>
            <a:rPr lang="en-CA" sz="1800" kern="1200" dirty="0" smtClean="0"/>
            <a:t> </a:t>
          </a:r>
          <a:r>
            <a:rPr lang="en-CA" sz="1800" kern="1200" dirty="0" err="1" smtClean="0"/>
            <a:t>transitoires</a:t>
          </a:r>
          <a:r>
            <a:rPr lang="en-CA" sz="1800" kern="1200" dirty="0" smtClean="0"/>
            <a:t>: n=163</a:t>
          </a:r>
          <a:endParaRPr lang="en-CA" sz="1800" kern="1200" dirty="0"/>
        </a:p>
      </dsp:txBody>
      <dsp:txXfrm>
        <a:off x="1457387" y="3305758"/>
        <a:ext cx="1346619" cy="822447"/>
      </dsp:txXfrm>
    </dsp:sp>
    <dsp:sp modelId="{C10ADC9B-B682-4F73-8E28-42BE559FF5B1}">
      <dsp:nvSpPr>
        <dsp:cNvPr id="0" name=""/>
        <dsp:cNvSpPr/>
      </dsp:nvSpPr>
      <dsp:spPr>
        <a:xfrm>
          <a:off x="1257076" y="877713"/>
          <a:ext cx="174724" cy="393129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931294"/>
              </a:lnTo>
              <a:lnTo>
                <a:pt x="174724" y="393129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B06A7E6-12FE-4B98-B715-4E83805C8635}">
      <dsp:nvSpPr>
        <dsp:cNvPr id="0" name=""/>
        <dsp:cNvSpPr/>
      </dsp:nvSpPr>
      <dsp:spPr>
        <a:xfrm>
          <a:off x="1431800" y="4372198"/>
          <a:ext cx="1397793" cy="87362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800" kern="1200" dirty="0" err="1" smtClean="0"/>
            <a:t>Itinérance</a:t>
          </a:r>
          <a:r>
            <a:rPr lang="en-CA" sz="1800" kern="1200" dirty="0" smtClean="0"/>
            <a:t> </a:t>
          </a:r>
          <a:r>
            <a:rPr lang="en-CA" sz="1800" kern="1200" dirty="0" err="1" smtClean="0"/>
            <a:t>cachée</a:t>
          </a:r>
          <a:r>
            <a:rPr lang="en-CA" sz="1800" kern="1200" dirty="0" smtClean="0"/>
            <a:t>: n=92</a:t>
          </a:r>
          <a:endParaRPr lang="en-CA" sz="1800" kern="1200" dirty="0"/>
        </a:p>
      </dsp:txBody>
      <dsp:txXfrm>
        <a:off x="1457387" y="4397785"/>
        <a:ext cx="1346619" cy="822447"/>
      </dsp:txXfrm>
    </dsp:sp>
    <dsp:sp modelId="{B047A2DF-67B3-4197-AC75-778CE862CFEF}">
      <dsp:nvSpPr>
        <dsp:cNvPr id="0" name=""/>
        <dsp:cNvSpPr/>
      </dsp:nvSpPr>
      <dsp:spPr>
        <a:xfrm>
          <a:off x="3266405" y="4092"/>
          <a:ext cx="1747242" cy="87362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400" kern="1200" dirty="0" err="1" smtClean="0"/>
            <a:t>Arrivés</a:t>
          </a:r>
          <a:r>
            <a:rPr lang="en-CA" sz="1400" kern="1200" dirty="0" smtClean="0"/>
            <a:t> à Montréal </a:t>
          </a:r>
          <a:r>
            <a:rPr lang="en-CA" sz="1400" kern="1200" dirty="0" err="1" smtClean="0"/>
            <a:t>depuis</a:t>
          </a:r>
          <a:r>
            <a:rPr lang="en-CA" sz="1400" kern="1200" dirty="0" smtClean="0"/>
            <a:t> le </a:t>
          </a:r>
          <a:r>
            <a:rPr lang="en-CA" sz="1400" kern="1200" dirty="0" err="1" smtClean="0"/>
            <a:t>dénombrement</a:t>
          </a:r>
          <a:r>
            <a:rPr lang="en-CA" sz="1400" kern="1200" dirty="0" smtClean="0"/>
            <a:t>: n=170</a:t>
          </a:r>
          <a:endParaRPr lang="en-CA" sz="1400" kern="1200" dirty="0"/>
        </a:p>
      </dsp:txBody>
      <dsp:txXfrm>
        <a:off x="3291992" y="29679"/>
        <a:ext cx="1696068" cy="822447"/>
      </dsp:txXfrm>
    </dsp:sp>
    <dsp:sp modelId="{1BCE1BED-7D77-4643-A5E5-4825D4177E51}">
      <dsp:nvSpPr>
        <dsp:cNvPr id="0" name=""/>
        <dsp:cNvSpPr/>
      </dsp:nvSpPr>
      <dsp:spPr>
        <a:xfrm>
          <a:off x="3441129" y="877713"/>
          <a:ext cx="174724" cy="65521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55215"/>
              </a:lnTo>
              <a:lnTo>
                <a:pt x="174724" y="65521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8E65339-0DEB-414E-8A90-08D9A361E84A}">
      <dsp:nvSpPr>
        <dsp:cNvPr id="0" name=""/>
        <dsp:cNvSpPr/>
      </dsp:nvSpPr>
      <dsp:spPr>
        <a:xfrm>
          <a:off x="3615853" y="1096119"/>
          <a:ext cx="1397793" cy="87362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800" kern="1200" dirty="0" err="1" smtClean="0"/>
            <a:t>Prévoient</a:t>
          </a:r>
          <a:r>
            <a:rPr lang="en-CA" sz="1800" kern="1200" dirty="0" smtClean="0"/>
            <a:t> </a:t>
          </a:r>
          <a:r>
            <a:rPr lang="en-CA" sz="1800" kern="1200" dirty="0" err="1" smtClean="0"/>
            <a:t>rester</a:t>
          </a:r>
          <a:r>
            <a:rPr lang="en-CA" sz="1800" kern="1200" dirty="0" smtClean="0"/>
            <a:t>: n=115</a:t>
          </a:r>
          <a:endParaRPr lang="en-CA" sz="1800" kern="1200" dirty="0"/>
        </a:p>
      </dsp:txBody>
      <dsp:txXfrm>
        <a:off x="3641440" y="1121706"/>
        <a:ext cx="1346619" cy="822447"/>
      </dsp:txXfrm>
    </dsp:sp>
    <dsp:sp modelId="{321B5980-A425-48F0-ADCB-CB1C14EEECCB}">
      <dsp:nvSpPr>
        <dsp:cNvPr id="0" name=""/>
        <dsp:cNvSpPr/>
      </dsp:nvSpPr>
      <dsp:spPr>
        <a:xfrm>
          <a:off x="3441129" y="877713"/>
          <a:ext cx="174724" cy="174724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47242"/>
              </a:lnTo>
              <a:lnTo>
                <a:pt x="174724" y="174724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C688081-7506-4E83-8FA0-A83228C859B3}">
      <dsp:nvSpPr>
        <dsp:cNvPr id="0" name=""/>
        <dsp:cNvSpPr/>
      </dsp:nvSpPr>
      <dsp:spPr>
        <a:xfrm>
          <a:off x="3615853" y="2188145"/>
          <a:ext cx="1397793" cy="87362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800" kern="1200" dirty="0" err="1" smtClean="0"/>
            <a:t>Prévoient</a:t>
          </a:r>
          <a:r>
            <a:rPr lang="en-CA" sz="1800" kern="1200" dirty="0" smtClean="0"/>
            <a:t> quitter: n=54</a:t>
          </a:r>
          <a:endParaRPr lang="en-CA" sz="1800" kern="1200" dirty="0"/>
        </a:p>
      </dsp:txBody>
      <dsp:txXfrm>
        <a:off x="3641440" y="2213732"/>
        <a:ext cx="1346619" cy="82244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0.80952</cdr:x>
      <cdr:y>0.8806</cdr:y>
    </cdr:from>
    <cdr:to>
      <cdr:x>0.94286</cdr:x>
      <cdr:y>0.95522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6120680" y="4248472"/>
          <a:ext cx="1008112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CA" sz="1800" b="1" dirty="0"/>
            <a:t>n</a:t>
          </a:r>
          <a:r>
            <a:rPr lang="en-CA" sz="1800" b="1" dirty="0" smtClean="0"/>
            <a:t>=145</a:t>
          </a:r>
          <a:endParaRPr lang="en-CA" sz="1800" b="1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E25C96-A990-4C94-B35F-1A6B36787109}" type="datetimeFigureOut">
              <a:rPr lang="fr-CA" smtClean="0"/>
              <a:t>2016-06-16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AD7383-2110-444A-87DD-573D5F821762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0726409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12AC16-4C94-407B-A6F7-998DCD2C7259}" type="datetimeFigureOut">
              <a:rPr lang="fr-CA" smtClean="0"/>
              <a:t>2016-06-16</a:t>
            </a:fld>
            <a:endParaRPr lang="fr-CA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CA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701041" y="4415790"/>
            <a:ext cx="5608320" cy="418338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89D926-EA44-4A4A-8E62-8DBD0C0B1B9B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7244930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CA" altLang="fr-FR" dirty="0" smtClean="0"/>
          </a:p>
        </p:txBody>
      </p:sp>
    </p:spTree>
    <p:extLst>
      <p:ext uri="{BB962C8B-B14F-4D97-AF65-F5344CB8AC3E}">
        <p14:creationId xmlns:p14="http://schemas.microsoft.com/office/powerpoint/2010/main" val="380632692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CA" altLang="fr-FR" smtClean="0"/>
          </a:p>
        </p:txBody>
      </p:sp>
    </p:spTree>
    <p:extLst>
      <p:ext uri="{BB962C8B-B14F-4D97-AF65-F5344CB8AC3E}">
        <p14:creationId xmlns:p14="http://schemas.microsoft.com/office/powerpoint/2010/main" val="311061659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CA" altLang="fr-FR" smtClean="0"/>
          </a:p>
        </p:txBody>
      </p:sp>
    </p:spTree>
    <p:extLst>
      <p:ext uri="{BB962C8B-B14F-4D97-AF65-F5344CB8AC3E}">
        <p14:creationId xmlns:p14="http://schemas.microsoft.com/office/powerpoint/2010/main" val="311061659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CA" altLang="fr-FR" smtClean="0"/>
          </a:p>
        </p:txBody>
      </p:sp>
    </p:spTree>
    <p:extLst>
      <p:ext uri="{BB962C8B-B14F-4D97-AF65-F5344CB8AC3E}">
        <p14:creationId xmlns:p14="http://schemas.microsoft.com/office/powerpoint/2010/main" val="9812204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CA" altLang="fr-FR" smtClean="0"/>
          </a:p>
        </p:txBody>
      </p:sp>
    </p:spTree>
    <p:extLst>
      <p:ext uri="{BB962C8B-B14F-4D97-AF65-F5344CB8AC3E}">
        <p14:creationId xmlns:p14="http://schemas.microsoft.com/office/powerpoint/2010/main" val="40434898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CA" altLang="fr-FR" dirty="0" smtClean="0"/>
          </a:p>
        </p:txBody>
      </p:sp>
    </p:spTree>
    <p:extLst>
      <p:ext uri="{BB962C8B-B14F-4D97-AF65-F5344CB8AC3E}">
        <p14:creationId xmlns:p14="http://schemas.microsoft.com/office/powerpoint/2010/main" val="6412661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CA" altLang="fr-FR" smtClean="0"/>
          </a:p>
        </p:txBody>
      </p:sp>
    </p:spTree>
    <p:extLst>
      <p:ext uri="{BB962C8B-B14F-4D97-AF65-F5344CB8AC3E}">
        <p14:creationId xmlns:p14="http://schemas.microsoft.com/office/powerpoint/2010/main" val="31106165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CA" altLang="fr-FR" dirty="0" smtClean="0"/>
          </a:p>
        </p:txBody>
      </p:sp>
    </p:spTree>
    <p:extLst>
      <p:ext uri="{BB962C8B-B14F-4D97-AF65-F5344CB8AC3E}">
        <p14:creationId xmlns:p14="http://schemas.microsoft.com/office/powerpoint/2010/main" val="6412661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CA" altLang="fr-FR" smtClean="0"/>
          </a:p>
        </p:txBody>
      </p:sp>
    </p:spTree>
    <p:extLst>
      <p:ext uri="{BB962C8B-B14F-4D97-AF65-F5344CB8AC3E}">
        <p14:creationId xmlns:p14="http://schemas.microsoft.com/office/powerpoint/2010/main" val="311061659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CA" altLang="fr-FR" smtClean="0"/>
          </a:p>
        </p:txBody>
      </p:sp>
    </p:spTree>
    <p:extLst>
      <p:ext uri="{BB962C8B-B14F-4D97-AF65-F5344CB8AC3E}">
        <p14:creationId xmlns:p14="http://schemas.microsoft.com/office/powerpoint/2010/main" val="311061659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CA" altLang="fr-FR" smtClean="0"/>
          </a:p>
        </p:txBody>
      </p:sp>
    </p:spTree>
    <p:extLst>
      <p:ext uri="{BB962C8B-B14F-4D97-AF65-F5344CB8AC3E}">
        <p14:creationId xmlns:p14="http://schemas.microsoft.com/office/powerpoint/2010/main" val="311061659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CA" altLang="fr-FR" smtClean="0"/>
          </a:p>
        </p:txBody>
      </p:sp>
    </p:spTree>
    <p:extLst>
      <p:ext uri="{BB962C8B-B14F-4D97-AF65-F5344CB8AC3E}">
        <p14:creationId xmlns:p14="http://schemas.microsoft.com/office/powerpoint/2010/main" val="31106165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996CA-C54A-4932-B42C-E6B96C899DD1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9060378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996CA-C54A-4932-B42C-E6B96C899DD1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6700020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996CA-C54A-4932-B42C-E6B96C899DD1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2075843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996CA-C54A-4932-B42C-E6B96C899DD1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1437139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996CA-C54A-4932-B42C-E6B96C899DD1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587898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996CA-C54A-4932-B42C-E6B96C899DD1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7149333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996CA-C54A-4932-B42C-E6B96C899DD1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268561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996CA-C54A-4932-B42C-E6B96C899DD1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8341308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996CA-C54A-4932-B42C-E6B96C899DD1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0981116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996CA-C54A-4932-B42C-E6B96C899DD1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7271062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996CA-C54A-4932-B42C-E6B96C899DD1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4865367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D996CA-C54A-4932-B42C-E6B96C899DD1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4407596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tags" Target="../tags/tag3.xml"/><Relationship Id="rId7" Type="http://schemas.openxmlformats.org/officeDocument/2006/relationships/image" Target="../media/image1.jpeg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notesSlide" Target="../notesSlides/notesSlide1.xml"/><Relationship Id="rId11" Type="http://schemas.openxmlformats.org/officeDocument/2006/relationships/image" Target="../media/image4.png"/><Relationship Id="rId5" Type="http://schemas.openxmlformats.org/officeDocument/2006/relationships/slideLayout" Target="../slideLayouts/slideLayout7.xml"/><Relationship Id="rId10" Type="http://schemas.openxmlformats.org/officeDocument/2006/relationships/image" Target="../media/image3.png"/><Relationship Id="rId4" Type="http://schemas.openxmlformats.org/officeDocument/2006/relationships/tags" Target="../tags/tag4.xml"/><Relationship Id="rId9" Type="http://schemas.openxmlformats.org/officeDocument/2006/relationships/hyperlink" Target="http://www.douglas.qc.ca/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tags" Target="../tags/tag30.xml"/><Relationship Id="rId7" Type="http://schemas.openxmlformats.org/officeDocument/2006/relationships/image" Target="../media/image5.jpeg"/><Relationship Id="rId2" Type="http://schemas.openxmlformats.org/officeDocument/2006/relationships/tags" Target="../tags/tag29.xml"/><Relationship Id="rId1" Type="http://schemas.openxmlformats.org/officeDocument/2006/relationships/tags" Target="../tags/tag28.xml"/><Relationship Id="rId6" Type="http://schemas.openxmlformats.org/officeDocument/2006/relationships/notesSlide" Target="../notesSlides/notesSlide8.xml"/><Relationship Id="rId5" Type="http://schemas.openxmlformats.org/officeDocument/2006/relationships/slideLayout" Target="../slideLayouts/slideLayout7.xml"/><Relationship Id="rId4" Type="http://schemas.openxmlformats.org/officeDocument/2006/relationships/tags" Target="../tags/tag3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3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3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tags" Target="../tags/tag39.xml"/><Relationship Id="rId7" Type="http://schemas.openxmlformats.org/officeDocument/2006/relationships/image" Target="../media/image5.jpeg"/><Relationship Id="rId2" Type="http://schemas.openxmlformats.org/officeDocument/2006/relationships/tags" Target="../tags/tag38.xml"/><Relationship Id="rId1" Type="http://schemas.openxmlformats.org/officeDocument/2006/relationships/tags" Target="../tags/tag37.xml"/><Relationship Id="rId6" Type="http://schemas.openxmlformats.org/officeDocument/2006/relationships/notesSlide" Target="../notesSlides/notesSlide9.xml"/><Relationship Id="rId5" Type="http://schemas.openxmlformats.org/officeDocument/2006/relationships/slideLayout" Target="../slideLayouts/slideLayout7.xml"/><Relationship Id="rId4" Type="http://schemas.openxmlformats.org/officeDocument/2006/relationships/tags" Target="../tags/tag40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42.xml"/><Relationship Id="rId1" Type="http://schemas.openxmlformats.org/officeDocument/2006/relationships/tags" Target="../tags/tag4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tags" Target="../tags/tag45.xml"/><Relationship Id="rId7" Type="http://schemas.openxmlformats.org/officeDocument/2006/relationships/chart" Target="../charts/chart3.xml"/><Relationship Id="rId2" Type="http://schemas.openxmlformats.org/officeDocument/2006/relationships/tags" Target="../tags/tag44.xml"/><Relationship Id="rId1" Type="http://schemas.openxmlformats.org/officeDocument/2006/relationships/tags" Target="../tags/tag43.xml"/><Relationship Id="rId6" Type="http://schemas.openxmlformats.org/officeDocument/2006/relationships/image" Target="../media/image5.jpeg"/><Relationship Id="rId5" Type="http://schemas.openxmlformats.org/officeDocument/2006/relationships/notesSlide" Target="../notesSlides/notesSlide10.xml"/><Relationship Id="rId4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tags" Target="../tags/tag5.xml"/><Relationship Id="rId6" Type="http://schemas.openxmlformats.org/officeDocument/2006/relationships/image" Target="../media/image5.jpeg"/><Relationship Id="rId5" Type="http://schemas.openxmlformats.org/officeDocument/2006/relationships/notesSlide" Target="../notesSlides/notesSlide2.xml"/><Relationship Id="rId4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tags" Target="../tags/tag48.xml"/><Relationship Id="rId7" Type="http://schemas.openxmlformats.org/officeDocument/2006/relationships/chart" Target="../charts/chart4.xml"/><Relationship Id="rId2" Type="http://schemas.openxmlformats.org/officeDocument/2006/relationships/tags" Target="../tags/tag47.xml"/><Relationship Id="rId1" Type="http://schemas.openxmlformats.org/officeDocument/2006/relationships/tags" Target="../tags/tag46.xml"/><Relationship Id="rId6" Type="http://schemas.openxmlformats.org/officeDocument/2006/relationships/image" Target="../media/image5.jpeg"/><Relationship Id="rId5" Type="http://schemas.openxmlformats.org/officeDocument/2006/relationships/notesSlide" Target="../notesSlides/notesSlide11.xml"/><Relationship Id="rId4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tags" Target="../tags/tag51.xml"/><Relationship Id="rId2" Type="http://schemas.openxmlformats.org/officeDocument/2006/relationships/tags" Target="../tags/tag50.xml"/><Relationship Id="rId1" Type="http://schemas.openxmlformats.org/officeDocument/2006/relationships/tags" Target="../tags/tag49.xml"/><Relationship Id="rId6" Type="http://schemas.openxmlformats.org/officeDocument/2006/relationships/image" Target="../media/image5.jpeg"/><Relationship Id="rId5" Type="http://schemas.openxmlformats.org/officeDocument/2006/relationships/notesSlide" Target="../notesSlides/notesSlide12.xml"/><Relationship Id="rId4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10.xml"/><Relationship Id="rId2" Type="http://schemas.openxmlformats.org/officeDocument/2006/relationships/tags" Target="../tags/tag9.xml"/><Relationship Id="rId1" Type="http://schemas.openxmlformats.org/officeDocument/2006/relationships/tags" Target="../tags/tag8.xml"/><Relationship Id="rId6" Type="http://schemas.openxmlformats.org/officeDocument/2006/relationships/image" Target="../media/image5.jpeg"/><Relationship Id="rId5" Type="http://schemas.openxmlformats.org/officeDocument/2006/relationships/notesSlide" Target="../notesSlides/notesSlide3.xml"/><Relationship Id="rId4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tags" Target="../tags/tag13.xml"/><Relationship Id="rId7" Type="http://schemas.openxmlformats.org/officeDocument/2006/relationships/image" Target="../media/image5.jpeg"/><Relationship Id="rId2" Type="http://schemas.openxmlformats.org/officeDocument/2006/relationships/tags" Target="../tags/tag12.xml"/><Relationship Id="rId1" Type="http://schemas.openxmlformats.org/officeDocument/2006/relationships/tags" Target="../tags/tag11.xml"/><Relationship Id="rId6" Type="http://schemas.openxmlformats.org/officeDocument/2006/relationships/notesSlide" Target="../notesSlides/notesSlide4.xml"/><Relationship Id="rId5" Type="http://schemas.openxmlformats.org/officeDocument/2006/relationships/slideLayout" Target="../slideLayouts/slideLayout7.xml"/><Relationship Id="rId4" Type="http://schemas.openxmlformats.org/officeDocument/2006/relationships/tags" Target="../tags/tag1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16.xml"/><Relationship Id="rId1" Type="http://schemas.openxmlformats.org/officeDocument/2006/relationships/tags" Target="../tags/tag15.xml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tags" Target="../tags/tag19.xml"/><Relationship Id="rId2" Type="http://schemas.openxmlformats.org/officeDocument/2006/relationships/tags" Target="../tags/tag18.xml"/><Relationship Id="rId1" Type="http://schemas.openxmlformats.org/officeDocument/2006/relationships/tags" Target="../tags/tag17.xml"/><Relationship Id="rId6" Type="http://schemas.openxmlformats.org/officeDocument/2006/relationships/image" Target="../media/image5.jpeg"/><Relationship Id="rId5" Type="http://schemas.openxmlformats.org/officeDocument/2006/relationships/notesSlide" Target="../notesSlides/notesSlide5.xml"/><Relationship Id="rId4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tags" Target="../tags/tag22.xml"/><Relationship Id="rId2" Type="http://schemas.openxmlformats.org/officeDocument/2006/relationships/tags" Target="../tags/tag21.xml"/><Relationship Id="rId1" Type="http://schemas.openxmlformats.org/officeDocument/2006/relationships/tags" Target="../tags/tag20.xml"/><Relationship Id="rId6" Type="http://schemas.openxmlformats.org/officeDocument/2006/relationships/image" Target="../media/image5.jpeg"/><Relationship Id="rId5" Type="http://schemas.openxmlformats.org/officeDocument/2006/relationships/notesSlide" Target="../notesSlides/notesSlide6.xml"/><Relationship Id="rId4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24.xml"/><Relationship Id="rId1" Type="http://schemas.openxmlformats.org/officeDocument/2006/relationships/tags" Target="../tags/tag23.xml"/><Relationship Id="rId4" Type="http://schemas.openxmlformats.org/officeDocument/2006/relationships/notesSlide" Target="../notesSlides/notesSlid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26.xml"/><Relationship Id="rId1" Type="http://schemas.openxmlformats.org/officeDocument/2006/relationships/tags" Target="../tags/tag25.xml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Image 2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-8722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2" name="Forme automatique 1034" descr="289525517@28092009-1b3c"/>
          <p:cNvSpPr>
            <a:spLocks noChangeAspect="1" noChangeArrowheads="1"/>
          </p:cNvSpPr>
          <p:nvPr>
            <p:custDataLst>
              <p:tags r:id="rId2"/>
            </p:custDataLst>
          </p:nvPr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fr-CA" altLang="fr-FR" sz="2400">
              <a:latin typeface="Times New Roman" pitchFamily="18" charset="0"/>
            </a:endParaRPr>
          </a:p>
        </p:txBody>
      </p:sp>
      <p:sp>
        <p:nvSpPr>
          <p:cNvPr id="2053" name="Forme automatique 1036" descr="289525517@28092009-1b3c"/>
          <p:cNvSpPr>
            <a:spLocks noChangeAspect="1" noChangeArrowheads="1"/>
          </p:cNvSpPr>
          <p:nvPr>
            <p:custDataLst>
              <p:tags r:id="rId3"/>
            </p:custDataLst>
          </p:nvPr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fr-CA" altLang="fr-FR" sz="2400">
              <a:latin typeface="Times New Roman" pitchFamily="18" charset="0"/>
            </a:endParaRPr>
          </a:p>
        </p:txBody>
      </p:sp>
      <p:sp>
        <p:nvSpPr>
          <p:cNvPr id="2055" name="Zone de texte 5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539552" y="548680"/>
            <a:ext cx="8136904" cy="172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fr-CA" sz="2800" b="1" dirty="0" smtClean="0">
                <a:solidFill>
                  <a:schemeClr val="bg2"/>
                </a:solidFill>
                <a:latin typeface="Arial Narrow" panose="020B0606020202030204" pitchFamily="34" charset="0"/>
              </a:rPr>
              <a:t>RÉSULTATS DE L’ENQUÊTE COMPLÉMENTAIRE AU DÉNOMBREMENT À MONTRÉAL</a:t>
            </a:r>
          </a:p>
          <a:p>
            <a:pPr algn="ctr" eaLnBrk="1" hangingPunct="1">
              <a:spcBef>
                <a:spcPct val="50000"/>
              </a:spcBef>
              <a:defRPr/>
            </a:pPr>
            <a:r>
              <a:rPr lang="en-CA" sz="1800" b="1" dirty="0" smtClean="0">
                <a:solidFill>
                  <a:schemeClr val="bg2"/>
                </a:solidFill>
                <a:latin typeface="Arial Narrow" panose="020B0606020202030204" pitchFamily="34" charset="0"/>
              </a:rPr>
              <a:t>Ottawa - 22 </a:t>
            </a:r>
            <a:r>
              <a:rPr lang="en-CA" sz="1800" b="1" dirty="0" err="1" smtClean="0">
                <a:solidFill>
                  <a:schemeClr val="bg2"/>
                </a:solidFill>
                <a:latin typeface="Arial Narrow" panose="020B0606020202030204" pitchFamily="34" charset="0"/>
              </a:rPr>
              <a:t>juin</a:t>
            </a:r>
            <a:r>
              <a:rPr lang="en-CA" sz="1800" b="1" dirty="0" smtClean="0">
                <a:solidFill>
                  <a:schemeClr val="bg2"/>
                </a:solidFill>
                <a:latin typeface="Arial Narrow" panose="020B0606020202030204" pitchFamily="34" charset="0"/>
              </a:rPr>
              <a:t> 2016 </a:t>
            </a:r>
            <a:endParaRPr lang="fr-CA" sz="1800" b="1" dirty="0" smtClean="0">
              <a:solidFill>
                <a:schemeClr val="bg2"/>
              </a:solidFill>
              <a:latin typeface="Arial Narrow" panose="020B0606020202030204" pitchFamily="34" charset="0"/>
            </a:endParaRP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0974E8-3E1C-4364-B87E-2C1A4F335D22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pic>
        <p:nvPicPr>
          <p:cNvPr id="11" name="Image 10" descr="C:\Users\mgagnon\AppData\Local\Microsoft\Windows\Temporary Internet Files\Content.Outlook\Y5T61RI0\Ville.png"/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3880" y="4089885"/>
            <a:ext cx="2476238" cy="1643371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Image 11" descr="http://jecompte-mtl.ca/wp-content/uploads/2015/02/Logo_Douglas.png">
            <a:hlinkClick r:id="rId9" tgtFrame="&quot;_blank&quot;"/>
          </p:cNvPr>
          <p:cNvPicPr/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2899" y="5566178"/>
            <a:ext cx="1445085" cy="1103182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/>
          <p:cNvSpPr txBox="1"/>
          <p:nvPr/>
        </p:nvSpPr>
        <p:spPr>
          <a:xfrm>
            <a:off x="3842066" y="4270893"/>
            <a:ext cx="14598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600" dirty="0" err="1" smtClean="0"/>
              <a:t>Financé</a:t>
            </a:r>
            <a:r>
              <a:rPr lang="en-CA" sz="1600" dirty="0" smtClean="0"/>
              <a:t> par:</a:t>
            </a:r>
            <a:endParaRPr lang="en-CA" sz="1600" dirty="0"/>
          </a:p>
        </p:txBody>
      </p:sp>
      <p:pic>
        <p:nvPicPr>
          <p:cNvPr id="21" name="Picture 3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5877272"/>
            <a:ext cx="1546989" cy="5500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2563148" y="3212976"/>
            <a:ext cx="401770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dirty="0" smtClean="0"/>
              <a:t>Eric Latimer, Ph.D.</a:t>
            </a:r>
          </a:p>
          <a:p>
            <a:pPr algn="ctr"/>
            <a:r>
              <a:rPr lang="en-CA" dirty="0" smtClean="0"/>
              <a:t>Christian Méthot, M.Sc.</a:t>
            </a:r>
          </a:p>
          <a:p>
            <a:pPr algn="ctr"/>
            <a:r>
              <a:rPr lang="en-CA" dirty="0" smtClean="0"/>
              <a:t>Zhirong Cao, M.Sc.</a:t>
            </a:r>
            <a:endParaRPr lang="en-CA" dirty="0"/>
          </a:p>
          <a:p>
            <a:endParaRPr lang="en-CA" dirty="0"/>
          </a:p>
        </p:txBody>
      </p:sp>
      <p:sp>
        <p:nvSpPr>
          <p:cNvPr id="24" name="TextBox 23"/>
          <p:cNvSpPr txBox="1"/>
          <p:nvPr/>
        </p:nvSpPr>
        <p:spPr>
          <a:xfrm>
            <a:off x="3601123" y="5316235"/>
            <a:ext cx="201376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600" dirty="0" err="1" smtClean="0"/>
              <a:t>En</a:t>
            </a:r>
            <a:r>
              <a:rPr lang="en-CA" sz="1600" dirty="0" smtClean="0"/>
              <a:t> </a:t>
            </a:r>
            <a:r>
              <a:rPr lang="en-CA" sz="1600" dirty="0" err="1" smtClean="0"/>
              <a:t>partenariat</a:t>
            </a:r>
            <a:r>
              <a:rPr lang="en-CA" sz="1600" dirty="0" smtClean="0"/>
              <a:t> avec:</a:t>
            </a:r>
            <a:endParaRPr lang="en-CA" sz="1600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3203848" y="3212976"/>
            <a:ext cx="0" cy="8769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5940152" y="3212975"/>
            <a:ext cx="0" cy="8769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21768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996CA-C54A-4932-B42C-E6B96C899DD1}" type="slidenum">
              <a:rPr lang="fr-CA" smtClean="0"/>
              <a:t>10</a:t>
            </a:fld>
            <a:endParaRPr lang="fr-CA" dirty="0"/>
          </a:p>
        </p:txBody>
      </p:sp>
      <p:sp>
        <p:nvSpPr>
          <p:cNvPr id="4" name="Zone de texte 5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179512" y="188640"/>
            <a:ext cx="8820472" cy="46166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wrap="square">
            <a:spAutoFit/>
          </a:bodyPr>
          <a:lstStyle>
            <a:lvl1pPr marL="115888" indent="-1158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30000"/>
              </a:spcBef>
              <a:defRPr/>
            </a:pPr>
            <a:r>
              <a:rPr lang="en-CA" b="1" dirty="0" smtClean="0">
                <a:solidFill>
                  <a:schemeClr val="bg1"/>
                </a:solidFill>
                <a:latin typeface="Arial Narrow" pitchFamily="34" charset="0"/>
                <a:cs typeface="+mn-cs"/>
              </a:rPr>
              <a:t>1063 questionnaires </a:t>
            </a:r>
            <a:r>
              <a:rPr lang="en-CA" b="1" dirty="0" err="1" smtClean="0">
                <a:solidFill>
                  <a:schemeClr val="bg1"/>
                </a:solidFill>
                <a:latin typeface="Arial Narrow" pitchFamily="34" charset="0"/>
                <a:cs typeface="+mn-cs"/>
              </a:rPr>
              <a:t>administrés</a:t>
            </a:r>
            <a:r>
              <a:rPr lang="en-CA" b="1" dirty="0" smtClean="0">
                <a:solidFill>
                  <a:schemeClr val="bg1"/>
                </a:solidFill>
                <a:latin typeface="Arial Narrow" pitchFamily="34" charset="0"/>
                <a:cs typeface="+mn-cs"/>
              </a:rPr>
              <a:t> à Montréal</a:t>
            </a:r>
            <a:endParaRPr lang="fr-CA" b="1" dirty="0">
              <a:solidFill>
                <a:schemeClr val="bg1"/>
              </a:solidFill>
              <a:latin typeface="Arial Narrow" pitchFamily="34" charset="0"/>
              <a:cs typeface="+mn-cs"/>
            </a:endParaRPr>
          </a:p>
        </p:txBody>
      </p:sp>
      <p:graphicFrame>
        <p:nvGraphicFramePr>
          <p:cNvPr id="20" name="Diagram 19"/>
          <p:cNvGraphicFramePr/>
          <p:nvPr>
            <p:extLst>
              <p:ext uri="{D42A27DB-BD31-4B8C-83A1-F6EECF244321}">
                <p14:modId xmlns:p14="http://schemas.microsoft.com/office/powerpoint/2010/main" val="3002893670"/>
              </p:ext>
            </p:extLst>
          </p:nvPr>
        </p:nvGraphicFramePr>
        <p:xfrm>
          <a:off x="1403648" y="908720"/>
          <a:ext cx="6096000" cy="52499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477397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Image 2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Zone de texte 3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179512" y="1412776"/>
            <a:ext cx="311961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fr-FR" b="1" dirty="0">
                <a:solidFill>
                  <a:srgbClr val="FC9600"/>
                </a:solidFill>
                <a:latin typeface="Arial Narrow" pitchFamily="34" charset="0"/>
              </a:rPr>
              <a:t>	</a:t>
            </a:r>
          </a:p>
        </p:txBody>
      </p:sp>
      <p:sp>
        <p:nvSpPr>
          <p:cNvPr id="3076" name="Zone de texte 4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1979712" y="1281106"/>
            <a:ext cx="6998072" cy="4019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66700" indent="-2667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457200" indent="-457200">
              <a:lnSpc>
                <a:spcPct val="70000"/>
              </a:lnSpc>
              <a:spcBef>
                <a:spcPct val="50000"/>
              </a:spcBef>
              <a:buFontTx/>
              <a:buAutoNum type="arabicPeriod"/>
            </a:pPr>
            <a:endParaRPr lang="en-CA" altLang="fr-FR" sz="2000" dirty="0" smtClean="0">
              <a:solidFill>
                <a:srgbClr val="2D3645"/>
              </a:solidFill>
              <a:latin typeface="Arial Narrow" pitchFamily="34" charset="0"/>
            </a:endParaRP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CA" altLang="fr-FR" sz="2800" b="1" dirty="0" err="1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Semblables</a:t>
            </a:r>
            <a:r>
              <a:rPr lang="en-CA" altLang="fr-FR" sz="2800" b="1" dirty="0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 à </a:t>
            </a:r>
            <a:r>
              <a:rPr lang="en-CA" altLang="fr-FR" sz="2800" b="1" dirty="0" err="1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l’enquête</a:t>
            </a:r>
            <a:r>
              <a:rPr lang="en-CA" altLang="fr-FR" sz="2800" b="1" dirty="0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 du </a:t>
            </a:r>
            <a:r>
              <a:rPr lang="en-CA" altLang="fr-FR" sz="2800" b="1" dirty="0" err="1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dénombrement</a:t>
            </a:r>
            <a:r>
              <a:rPr lang="en-CA" altLang="fr-FR" sz="2800" b="1" dirty="0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en-CA" altLang="fr-FR" sz="2800" b="1" dirty="0" err="1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mais</a:t>
            </a:r>
            <a:r>
              <a:rPr lang="en-CA" altLang="fr-FR" sz="2800" b="1" dirty="0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:</a:t>
            </a:r>
          </a:p>
          <a:p>
            <a:pPr lvl="1">
              <a:lnSpc>
                <a:spcPct val="70000"/>
              </a:lnSpc>
              <a:spcBef>
                <a:spcPct val="50000"/>
              </a:spcBef>
            </a:pPr>
            <a:r>
              <a:rPr lang="en-CA" altLang="fr-FR" sz="2400" b="1" dirty="0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Plus de femmes:  30% vs 24%</a:t>
            </a:r>
          </a:p>
          <a:p>
            <a:pPr lvl="1">
              <a:lnSpc>
                <a:spcPct val="70000"/>
              </a:lnSpc>
              <a:spcBef>
                <a:spcPct val="50000"/>
              </a:spcBef>
            </a:pPr>
            <a:r>
              <a:rPr lang="en-CA" altLang="fr-FR" sz="2400" b="1" dirty="0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Plus </a:t>
            </a:r>
            <a:r>
              <a:rPr lang="en-CA" altLang="fr-FR" sz="2400" b="1" dirty="0" err="1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d’Autochtones</a:t>
            </a:r>
            <a:r>
              <a:rPr lang="en-CA" altLang="fr-FR" sz="2400" b="1" dirty="0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: 12,4% vs 10%</a:t>
            </a:r>
          </a:p>
          <a:p>
            <a:pPr lvl="1">
              <a:lnSpc>
                <a:spcPct val="70000"/>
              </a:lnSpc>
              <a:spcBef>
                <a:spcPct val="50000"/>
              </a:spcBef>
            </a:pPr>
            <a:r>
              <a:rPr lang="en-CA" altLang="fr-FR" sz="2400" b="1" dirty="0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Plus de 30 </a:t>
            </a:r>
            <a:r>
              <a:rPr lang="en-CA" altLang="fr-FR" sz="2400" b="1" dirty="0" err="1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ans</a:t>
            </a:r>
            <a:r>
              <a:rPr lang="en-CA" altLang="fr-FR" sz="2400" b="1" dirty="0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 et </a:t>
            </a:r>
            <a:r>
              <a:rPr lang="en-CA" altLang="fr-FR" sz="2400" b="1" dirty="0" err="1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moins</a:t>
            </a:r>
            <a:r>
              <a:rPr lang="en-CA" altLang="fr-FR" sz="2400" b="1" dirty="0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: 25% vs 19%</a:t>
            </a:r>
          </a:p>
          <a:p>
            <a:pPr lvl="1">
              <a:lnSpc>
                <a:spcPct val="70000"/>
              </a:lnSpc>
              <a:spcBef>
                <a:spcPct val="50000"/>
              </a:spcBef>
            </a:pPr>
            <a:r>
              <a:rPr lang="en-CA" altLang="fr-FR" sz="2400" b="1" dirty="0" err="1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Même</a:t>
            </a:r>
            <a:r>
              <a:rPr lang="en-CA" altLang="fr-FR" sz="2400" b="1" dirty="0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 proportion </a:t>
            </a:r>
            <a:r>
              <a:rPr lang="en-CA" altLang="fr-FR" sz="2400" b="1" dirty="0" err="1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d’immigrants</a:t>
            </a:r>
            <a:r>
              <a:rPr lang="en-CA" altLang="fr-FR" sz="2400" b="1" dirty="0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: 17% vs 16%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CA" altLang="fr-FR" sz="2800" b="1" dirty="0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12.9% </a:t>
            </a:r>
            <a:r>
              <a:rPr lang="en-CA" altLang="fr-FR" sz="2800" b="1" dirty="0" err="1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rapportent</a:t>
            </a:r>
            <a:r>
              <a:rPr lang="en-CA" altLang="fr-FR" sz="2800" b="1" dirty="0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en-CA" altLang="fr-FR" sz="2800" b="1" dirty="0" err="1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être</a:t>
            </a:r>
            <a:r>
              <a:rPr lang="en-CA" altLang="fr-FR" sz="2800" b="1" dirty="0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en-CA" altLang="fr-FR" sz="2800" b="1" dirty="0" err="1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homosexuels</a:t>
            </a:r>
            <a:r>
              <a:rPr lang="en-CA" altLang="fr-FR" sz="2800" b="1" dirty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en-CA" altLang="fr-FR" sz="2800" b="1" dirty="0" err="1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ou</a:t>
            </a:r>
            <a:r>
              <a:rPr lang="en-CA" altLang="fr-FR" sz="2800" b="1" dirty="0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en-CA" altLang="fr-FR" sz="2800" b="1" dirty="0" err="1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bisexuels</a:t>
            </a:r>
            <a:r>
              <a:rPr lang="en-CA" altLang="fr-FR" sz="2800" b="1" dirty="0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 (vs 3% </a:t>
            </a:r>
            <a:r>
              <a:rPr lang="en-CA" altLang="fr-FR" sz="2800" b="1" dirty="0" err="1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dans</a:t>
            </a:r>
            <a:r>
              <a:rPr lang="en-CA" altLang="fr-FR" sz="2800" b="1" dirty="0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 la population </a:t>
            </a:r>
            <a:r>
              <a:rPr lang="en-CA" altLang="fr-FR" sz="2800" b="1" dirty="0" err="1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générale</a:t>
            </a:r>
            <a:r>
              <a:rPr lang="en-CA" altLang="fr-FR" sz="2800" b="1" dirty="0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en-CA" altLang="fr-FR" sz="2800" b="1" dirty="0" err="1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selon</a:t>
            </a:r>
            <a:r>
              <a:rPr lang="en-CA" altLang="fr-FR" sz="2800" b="1" dirty="0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en-CA" altLang="fr-FR" sz="2800" b="1" dirty="0" err="1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l’étude</a:t>
            </a:r>
            <a:r>
              <a:rPr lang="en-CA" altLang="fr-FR" sz="2800" b="1" dirty="0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 ESCC de </a:t>
            </a:r>
            <a:r>
              <a:rPr lang="en-CA" altLang="fr-FR" sz="2800" b="1" dirty="0" err="1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Statistique</a:t>
            </a:r>
            <a:r>
              <a:rPr lang="en-CA" altLang="fr-FR" sz="2800" b="1" dirty="0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 Canada)</a:t>
            </a: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258872-7C93-45B7-ABFC-C3E382B5E573}" type="slidenum">
              <a:rPr lang="en-US" sz="1000" smtClean="0">
                <a:latin typeface="Arial Narrow" panose="020B0606020202030204" pitchFamily="34" charset="0"/>
              </a:rPr>
              <a:pPr>
                <a:defRPr/>
              </a:pPr>
              <a:t>11</a:t>
            </a:fld>
            <a:endParaRPr lang="en-US" sz="1000" dirty="0">
              <a:latin typeface="Arial Narrow" panose="020B0606020202030204" pitchFamily="34" charset="0"/>
            </a:endParaRPr>
          </a:p>
        </p:txBody>
      </p:sp>
      <p:sp>
        <p:nvSpPr>
          <p:cNvPr id="6" name="Zone de texte 3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196676" y="214986"/>
            <a:ext cx="8695804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fr-FR" b="1" dirty="0" smtClean="0">
                <a:solidFill>
                  <a:srgbClr val="FC9600"/>
                </a:solidFill>
                <a:latin typeface="Arial Narrow" pitchFamily="34" charset="0"/>
              </a:rPr>
              <a:t>PRÉSENTS À MONTRÉAL EN MARS (N = 896) : CARACTÉRISTIQUES DÉMOGRAPHIQUES </a:t>
            </a:r>
            <a:endParaRPr lang="en-US" altLang="fr-FR" b="1" dirty="0">
              <a:solidFill>
                <a:srgbClr val="FC9600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6600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996CA-C54A-4932-B42C-E6B96C899DD1}" type="slidenum">
              <a:rPr lang="fr-CA" smtClean="0"/>
              <a:t>12</a:t>
            </a:fld>
            <a:endParaRPr lang="fr-CA"/>
          </a:p>
        </p:txBody>
      </p:sp>
      <p:sp>
        <p:nvSpPr>
          <p:cNvPr id="4" name="Zone de texte 5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-11476" y="188640"/>
            <a:ext cx="6019800" cy="58477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>
            <a:spAutoFit/>
          </a:bodyPr>
          <a:lstStyle>
            <a:lvl1pPr marL="115888" indent="-1158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30000"/>
              </a:spcBef>
              <a:defRPr/>
            </a:pPr>
            <a:r>
              <a:rPr lang="en-CA" sz="3200" b="1" dirty="0" err="1" smtClean="0">
                <a:solidFill>
                  <a:schemeClr val="bg1"/>
                </a:solidFill>
                <a:latin typeface="Arial Narrow" pitchFamily="34" charset="0"/>
              </a:rPr>
              <a:t>Répartition</a:t>
            </a:r>
            <a:r>
              <a:rPr lang="en-CA" sz="3200" b="1" dirty="0" smtClean="0">
                <a:solidFill>
                  <a:schemeClr val="bg1"/>
                </a:solidFill>
                <a:latin typeface="Arial Narrow" pitchFamily="34" charset="0"/>
              </a:rPr>
              <a:t> </a:t>
            </a:r>
            <a:r>
              <a:rPr lang="en-CA" sz="3200" b="1" dirty="0" err="1" smtClean="0">
                <a:solidFill>
                  <a:schemeClr val="bg1"/>
                </a:solidFill>
                <a:latin typeface="Arial Narrow" pitchFamily="34" charset="0"/>
              </a:rPr>
              <a:t>selon</a:t>
            </a:r>
            <a:r>
              <a:rPr lang="en-CA" sz="3200" b="1" dirty="0" smtClean="0">
                <a:solidFill>
                  <a:schemeClr val="bg1"/>
                </a:solidFill>
                <a:latin typeface="Arial Narrow" pitchFamily="34" charset="0"/>
              </a:rPr>
              <a:t> la </a:t>
            </a:r>
            <a:r>
              <a:rPr lang="en-CA" sz="3200" b="1" dirty="0" err="1" smtClean="0">
                <a:solidFill>
                  <a:schemeClr val="bg1"/>
                </a:solidFill>
                <a:latin typeface="Arial Narrow" pitchFamily="34" charset="0"/>
              </a:rPr>
              <a:t>chronicité</a:t>
            </a:r>
            <a:endParaRPr lang="fr-CA" sz="32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076056" y="6381328"/>
            <a:ext cx="3240360" cy="3687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/>
              <a:t>n</a:t>
            </a:r>
            <a:r>
              <a:rPr lang="en-CA" dirty="0" smtClean="0"/>
              <a:t>= 240; 315; 125; 82; 762</a:t>
            </a:r>
            <a:endParaRPr lang="en-CA" dirty="0"/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90239573"/>
              </p:ext>
            </p:extLst>
          </p:nvPr>
        </p:nvGraphicFramePr>
        <p:xfrm>
          <a:off x="251520" y="1124744"/>
          <a:ext cx="8640960" cy="5256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284084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996CA-C54A-4932-B42C-E6B96C899DD1}" type="slidenum">
              <a:rPr lang="fr-CA" smtClean="0"/>
              <a:t>13</a:t>
            </a:fld>
            <a:endParaRPr lang="fr-CA"/>
          </a:p>
        </p:txBody>
      </p:sp>
      <p:sp>
        <p:nvSpPr>
          <p:cNvPr id="4" name="Zone de texte 5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-11476" y="188640"/>
            <a:ext cx="8698276" cy="58477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wrap="square">
            <a:spAutoFit/>
          </a:bodyPr>
          <a:lstStyle>
            <a:lvl1pPr marL="115888" indent="-1158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30000"/>
              </a:spcBef>
              <a:defRPr/>
            </a:pPr>
            <a:r>
              <a:rPr lang="en-CA" sz="3200" b="1" dirty="0" smtClean="0">
                <a:solidFill>
                  <a:schemeClr val="bg1"/>
                </a:solidFill>
                <a:latin typeface="Arial Narrow" pitchFamily="34" charset="0"/>
              </a:rPr>
              <a:t>Liens entre </a:t>
            </a:r>
            <a:r>
              <a:rPr lang="en-CA" sz="3200" b="1" dirty="0" err="1" smtClean="0">
                <a:solidFill>
                  <a:schemeClr val="bg1"/>
                </a:solidFill>
                <a:latin typeface="Arial Narrow" pitchFamily="34" charset="0"/>
              </a:rPr>
              <a:t>lieux</a:t>
            </a:r>
            <a:r>
              <a:rPr lang="en-CA" sz="3200" b="1" dirty="0" smtClean="0">
                <a:solidFill>
                  <a:schemeClr val="bg1"/>
                </a:solidFill>
                <a:latin typeface="Arial Narrow" pitchFamily="34" charset="0"/>
              </a:rPr>
              <a:t> </a:t>
            </a:r>
            <a:r>
              <a:rPr lang="en-CA" sz="3200" b="1" dirty="0" err="1" smtClean="0">
                <a:solidFill>
                  <a:schemeClr val="bg1"/>
                </a:solidFill>
                <a:latin typeface="Arial Narrow" pitchFamily="34" charset="0"/>
              </a:rPr>
              <a:t>déclarés</a:t>
            </a:r>
            <a:r>
              <a:rPr lang="en-CA" sz="3200" b="1" dirty="0" smtClean="0">
                <a:solidFill>
                  <a:schemeClr val="bg1"/>
                </a:solidFill>
                <a:latin typeface="Arial Narrow" pitchFamily="34" charset="0"/>
              </a:rPr>
              <a:t> le 24 mars et le 24 </a:t>
            </a:r>
            <a:r>
              <a:rPr lang="en-CA" sz="3200" b="1" dirty="0" err="1" smtClean="0">
                <a:solidFill>
                  <a:schemeClr val="bg1"/>
                </a:solidFill>
                <a:latin typeface="Arial Narrow" pitchFamily="34" charset="0"/>
              </a:rPr>
              <a:t>août</a:t>
            </a:r>
            <a:endParaRPr lang="fr-CA" sz="32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6522782"/>
              </p:ext>
            </p:extLst>
          </p:nvPr>
        </p:nvGraphicFramePr>
        <p:xfrm>
          <a:off x="323528" y="1340768"/>
          <a:ext cx="8580044" cy="4938130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2816811"/>
                <a:gridCol w="1202708"/>
                <a:gridCol w="1080120"/>
                <a:gridCol w="1512168"/>
                <a:gridCol w="1224136"/>
                <a:gridCol w="744101"/>
              </a:tblGrid>
              <a:tr h="611588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en-US" sz="2400" dirty="0">
                        <a:effectLst/>
                      </a:endParaRPr>
                    </a:p>
                  </a:txBody>
                  <a:tcPr marL="68580" marR="68580" marT="0" marB="0"/>
                </a:tc>
                <a:tc gridSpan="5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A" sz="2000" i="1" dirty="0" smtClean="0">
                          <a:effectLst/>
                        </a:rPr>
                        <a:t>Catégorie d’itinérance le 24 août 2015</a:t>
                      </a:r>
                      <a:endParaRPr lang="en-US" sz="3200" i="1" dirty="0" smtClean="0">
                        <a:effectLst/>
                      </a:endParaRP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Candara" panose="020E0502030303020204" pitchFamily="34" charset="0"/>
                        <a:ea typeface="Droid Sans Fallback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Candara" panose="020E0502030303020204" pitchFamily="34" charset="0"/>
                        <a:ea typeface="Droid Sans Fallback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Candara" panose="020E0502030303020204" pitchFamily="34" charset="0"/>
                        <a:ea typeface="Droid Sans Fallback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Candara" panose="020E0502030303020204" pitchFamily="34" charset="0"/>
                        <a:ea typeface="Droid Sans Fallback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Candara" panose="020E0502030303020204" pitchFamily="34" charset="0"/>
                        <a:ea typeface="Droid Sans Fallback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843224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CA" sz="1600" dirty="0">
                          <a:effectLst/>
                        </a:rPr>
                        <a:t> </a:t>
                      </a:r>
                      <a:endParaRPr lang="en-US" sz="2400" dirty="0">
                        <a:effectLst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CA" sz="2000" dirty="0">
                          <a:effectLst/>
                        </a:rPr>
                        <a:t>Lieux </a:t>
                      </a:r>
                      <a:r>
                        <a:rPr lang="fr-CA" sz="2000" dirty="0" smtClean="0">
                          <a:effectLst/>
                        </a:rPr>
                        <a:t>extérieurs</a:t>
                      </a:r>
                      <a:endParaRPr lang="en-US" sz="2000" dirty="0">
                        <a:effectLst/>
                        <a:latin typeface="Candara" panose="020E0502030303020204" pitchFamily="34" charset="0"/>
                        <a:ea typeface="Droid Sans Fallback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CA" sz="2000" dirty="0" smtClean="0">
                          <a:effectLst/>
                        </a:rPr>
                        <a:t>Refuges</a:t>
                      </a:r>
                      <a:endParaRPr lang="en-US" sz="2000" dirty="0">
                        <a:effectLst/>
                        <a:latin typeface="Candara" panose="020E0502030303020204" pitchFamily="34" charset="0"/>
                        <a:ea typeface="Droid Sans Fallback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CA" sz="2000" dirty="0" smtClean="0">
                          <a:effectLst/>
                        </a:rPr>
                        <a:t>Logements transitoires</a:t>
                      </a:r>
                      <a:endParaRPr lang="en-US" sz="2000" dirty="0">
                        <a:effectLst/>
                        <a:latin typeface="Candara" panose="020E0502030303020204" pitchFamily="34" charset="0"/>
                        <a:ea typeface="Droid Sans Fallback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CA" sz="2000" dirty="0" smtClean="0">
                          <a:effectLst/>
                        </a:rPr>
                        <a:t>Itinérance </a:t>
                      </a:r>
                      <a:r>
                        <a:rPr lang="fr-CA" sz="2000" dirty="0">
                          <a:effectLst/>
                        </a:rPr>
                        <a:t>cachée </a:t>
                      </a:r>
                      <a:endParaRPr lang="en-US" sz="2000" dirty="0">
                        <a:effectLst/>
                        <a:latin typeface="Candara" panose="020E0502030303020204" pitchFamily="34" charset="0"/>
                        <a:ea typeface="Droid Sans Fallback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CA" sz="2000" dirty="0">
                          <a:effectLst/>
                        </a:rPr>
                        <a:t>Total</a:t>
                      </a:r>
                      <a:endParaRPr lang="en-US" sz="2000" dirty="0">
                        <a:effectLst/>
                        <a:latin typeface="Candara" panose="020E0502030303020204" pitchFamily="34" charset="0"/>
                        <a:ea typeface="Droid Sans Fallback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4000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2000" i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Résidence</a:t>
                      </a:r>
                      <a:r>
                        <a:rPr lang="en-US" sz="200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i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</a:t>
                      </a:r>
                      <a:r>
                        <a:rPr lang="en-US" sz="200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mars 2015</a:t>
                      </a:r>
                      <a:endParaRPr lang="en-US" sz="2000" i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en-US" sz="2400" dirty="0">
                        <a:effectLst/>
                        <a:latin typeface="Candara" panose="020E0502030303020204" pitchFamily="34" charset="0"/>
                        <a:ea typeface="Droid Sans Fallback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en-US" sz="2400" dirty="0">
                        <a:effectLst/>
                        <a:latin typeface="Candara" panose="020E0502030303020204" pitchFamily="34" charset="0"/>
                        <a:ea typeface="Droid Sans Fallback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en-US" sz="2400" dirty="0">
                        <a:effectLst/>
                        <a:latin typeface="Candara" panose="020E0502030303020204" pitchFamily="34" charset="0"/>
                        <a:ea typeface="Droid Sans Fallback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en-US" sz="2400" dirty="0">
                        <a:effectLst/>
                        <a:latin typeface="Candara" panose="020E0502030303020204" pitchFamily="34" charset="0"/>
                        <a:ea typeface="Droid Sans Fallback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en-US" sz="2400" dirty="0">
                        <a:effectLst/>
                        <a:latin typeface="Candara" panose="020E0502030303020204" pitchFamily="34" charset="0"/>
                        <a:ea typeface="Droid Sans Fallback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371460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CA" sz="2000" dirty="0">
                          <a:effectLst/>
                        </a:rPr>
                        <a:t>Lieux extérieurs</a:t>
                      </a:r>
                      <a:endParaRPr lang="en-US" sz="2000" dirty="0">
                        <a:effectLst/>
                        <a:latin typeface="Candara" panose="020E0502030303020204" pitchFamily="34" charset="0"/>
                        <a:ea typeface="Droid Sans Fallback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CA" sz="1800" b="0" dirty="0" smtClean="0">
                          <a:effectLst/>
                        </a:rPr>
                        <a:t>43%</a:t>
                      </a:r>
                      <a:endParaRPr lang="en-US" sz="20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Droid Sans Fallback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CA" sz="1800" dirty="0" smtClean="0">
                          <a:effectLst/>
                        </a:rPr>
                        <a:t>4%</a:t>
                      </a:r>
                      <a:endParaRPr lang="en-US" sz="2000" dirty="0">
                        <a:effectLst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CA" sz="1800" dirty="0" smtClean="0">
                          <a:effectLst/>
                        </a:rPr>
                        <a:t>1%</a:t>
                      </a:r>
                      <a:endParaRPr lang="en-US" sz="2000" dirty="0">
                        <a:effectLst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CA" sz="1800" dirty="0" smtClean="0">
                          <a:effectLst/>
                        </a:rPr>
                        <a:t>11%</a:t>
                      </a:r>
                      <a:endParaRPr lang="en-US" sz="2000" dirty="0">
                        <a:effectLst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CA" sz="1800" dirty="0" smtClean="0">
                          <a:effectLst/>
                        </a:rPr>
                        <a:t>17%</a:t>
                      </a:r>
                      <a:endParaRPr lang="en-US" sz="2000" dirty="0">
                        <a:effectLst/>
                        <a:latin typeface="Candara" panose="020E0502030303020204" pitchFamily="34" charset="0"/>
                        <a:ea typeface="Droid Sans Fallback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</a:tr>
              <a:tr h="432048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CA" sz="2000" dirty="0">
                          <a:effectLst/>
                        </a:rPr>
                        <a:t>Refuges</a:t>
                      </a:r>
                      <a:endParaRPr lang="en-US" sz="2000" dirty="0">
                        <a:effectLst/>
                        <a:latin typeface="Candara" panose="020E0502030303020204" pitchFamily="34" charset="0"/>
                        <a:ea typeface="Droid Sans Fallback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CA" sz="1800" dirty="0" smtClean="0">
                          <a:effectLst/>
                        </a:rPr>
                        <a:t>21%</a:t>
                      </a:r>
                      <a:endParaRPr lang="en-US" sz="2000" dirty="0">
                        <a:effectLst/>
                        <a:latin typeface="Candara" panose="020E0502030303020204" pitchFamily="34" charset="0"/>
                        <a:ea typeface="Droid Sans Fallback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CA" sz="1800" dirty="0" smtClean="0">
                          <a:effectLst/>
                        </a:rPr>
                        <a:t>51%</a:t>
                      </a:r>
                      <a:endParaRPr lang="en-US" sz="2000" dirty="0">
                        <a:effectLst/>
                        <a:latin typeface="Candara" panose="020E0502030303020204" pitchFamily="34" charset="0"/>
                        <a:ea typeface="Droid Sans Fallback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CA" sz="1800" dirty="0" smtClean="0">
                          <a:effectLst/>
                        </a:rPr>
                        <a:t>21%</a:t>
                      </a:r>
                      <a:endParaRPr lang="en-US" sz="2000" dirty="0">
                        <a:effectLst/>
                        <a:latin typeface="Candara" panose="020E0502030303020204" pitchFamily="34" charset="0"/>
                        <a:ea typeface="Droid Sans Fallback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CA" sz="1800" dirty="0" smtClean="0">
                          <a:effectLst/>
                        </a:rPr>
                        <a:t>17%</a:t>
                      </a:r>
                      <a:endParaRPr lang="en-US" sz="2000" dirty="0">
                        <a:effectLst/>
                        <a:latin typeface="Candara" panose="020E0502030303020204" pitchFamily="34" charset="0"/>
                        <a:ea typeface="Droid Sans Fallback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CA" sz="1800" dirty="0" smtClean="0">
                          <a:effectLst/>
                        </a:rPr>
                        <a:t>33%</a:t>
                      </a:r>
                      <a:endParaRPr lang="en-US" sz="2000" dirty="0">
                        <a:effectLst/>
                        <a:latin typeface="Candara" panose="020E0502030303020204" pitchFamily="34" charset="0"/>
                        <a:ea typeface="Droid Sans Fallback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</a:tr>
              <a:tr h="425151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CA" sz="2000" dirty="0">
                          <a:effectLst/>
                        </a:rPr>
                        <a:t>Logements transitoires</a:t>
                      </a:r>
                      <a:endParaRPr lang="en-US" sz="2000" dirty="0">
                        <a:effectLst/>
                        <a:latin typeface="Candara" panose="020E0502030303020204" pitchFamily="34" charset="0"/>
                        <a:ea typeface="Droid Sans Fallback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CA" sz="1800" dirty="0" smtClean="0">
                          <a:effectLst/>
                        </a:rPr>
                        <a:t>1%</a:t>
                      </a:r>
                      <a:endParaRPr lang="en-US" sz="2000" dirty="0">
                        <a:effectLst/>
                        <a:latin typeface="Candara" panose="020E0502030303020204" pitchFamily="34" charset="0"/>
                        <a:ea typeface="Droid Sans Fallback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CA" sz="1800" dirty="0" smtClean="0">
                          <a:effectLst/>
                        </a:rPr>
                        <a:t>1%</a:t>
                      </a:r>
                      <a:endParaRPr lang="en-US" sz="2000" dirty="0">
                        <a:effectLst/>
                        <a:latin typeface="Candara" panose="020E0502030303020204" pitchFamily="34" charset="0"/>
                        <a:ea typeface="Droid Sans Fallback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CA" sz="1800" dirty="0" smtClean="0">
                          <a:effectLst/>
                        </a:rPr>
                        <a:t>52%</a:t>
                      </a:r>
                      <a:endParaRPr lang="en-US" sz="2000" dirty="0">
                        <a:effectLst/>
                        <a:latin typeface="Candara" panose="020E0502030303020204" pitchFamily="34" charset="0"/>
                        <a:ea typeface="Droid Sans Fallback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CA" sz="1800" dirty="0" smtClean="0">
                          <a:effectLst/>
                        </a:rPr>
                        <a:t>0%</a:t>
                      </a:r>
                      <a:endParaRPr lang="en-US" sz="2000" dirty="0">
                        <a:effectLst/>
                        <a:latin typeface="Candara" panose="020E0502030303020204" pitchFamily="34" charset="0"/>
                        <a:ea typeface="Droid Sans Fallback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CA" sz="1800" dirty="0" smtClean="0">
                          <a:effectLst/>
                        </a:rPr>
                        <a:t>10%</a:t>
                      </a:r>
                      <a:endParaRPr lang="en-US" sz="2000" dirty="0">
                        <a:effectLst/>
                        <a:latin typeface="Candara" panose="020E0502030303020204" pitchFamily="34" charset="0"/>
                        <a:ea typeface="Droid Sans Fallback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</a:tr>
              <a:tr h="438945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CA" sz="2000" dirty="0">
                          <a:effectLst/>
                        </a:rPr>
                        <a:t>Itinérance cachée </a:t>
                      </a:r>
                      <a:endParaRPr lang="en-US" sz="2000" dirty="0">
                        <a:effectLst/>
                        <a:latin typeface="Candara" panose="020E0502030303020204" pitchFamily="34" charset="0"/>
                        <a:ea typeface="Droid Sans Fallback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CA" sz="1800" dirty="0" smtClean="0">
                          <a:effectLst/>
                        </a:rPr>
                        <a:t>8%</a:t>
                      </a:r>
                      <a:endParaRPr lang="en-US" sz="2000" dirty="0">
                        <a:effectLst/>
                        <a:latin typeface="Candara" panose="020E0502030303020204" pitchFamily="34" charset="0"/>
                        <a:ea typeface="Droid Sans Fallback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CA" sz="1800" dirty="0" smtClean="0">
                          <a:effectLst/>
                        </a:rPr>
                        <a:t>7%</a:t>
                      </a:r>
                      <a:endParaRPr lang="en-US" sz="2000" dirty="0">
                        <a:effectLst/>
                        <a:latin typeface="Candara" panose="020E0502030303020204" pitchFamily="34" charset="0"/>
                        <a:ea typeface="Droid Sans Fallback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CA" sz="1800" dirty="0" smtClean="0">
                          <a:effectLst/>
                        </a:rPr>
                        <a:t>3%</a:t>
                      </a:r>
                      <a:endParaRPr lang="en-US" sz="2000" dirty="0">
                        <a:effectLst/>
                        <a:latin typeface="Candara" panose="020E0502030303020204" pitchFamily="34" charset="0"/>
                        <a:ea typeface="Droid Sans Fallback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CA" sz="1800" dirty="0" smtClean="0">
                          <a:effectLst/>
                        </a:rPr>
                        <a:t>37%</a:t>
                      </a:r>
                      <a:endParaRPr lang="en-US" sz="2000" dirty="0">
                        <a:effectLst/>
                        <a:latin typeface="Candara" panose="020E0502030303020204" pitchFamily="34" charset="0"/>
                        <a:ea typeface="Droid Sans Fallback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CA" sz="1800" dirty="0" smtClean="0">
                          <a:effectLst/>
                        </a:rPr>
                        <a:t>10%</a:t>
                      </a:r>
                      <a:endParaRPr lang="en-US" sz="2000" dirty="0">
                        <a:effectLst/>
                        <a:latin typeface="Candara" panose="020E0502030303020204" pitchFamily="34" charset="0"/>
                        <a:ea typeface="Droid Sans Fallback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</a:tr>
              <a:tr h="418591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CA" sz="2000" dirty="0">
                          <a:effectLst/>
                        </a:rPr>
                        <a:t>Soins institutionnels</a:t>
                      </a:r>
                      <a:endParaRPr lang="en-US" sz="2000" dirty="0">
                        <a:effectLst/>
                        <a:latin typeface="Candara" panose="020E0502030303020204" pitchFamily="34" charset="0"/>
                        <a:ea typeface="Droid Sans Fallback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CA" sz="1800" dirty="0" smtClean="0">
                          <a:effectLst/>
                        </a:rPr>
                        <a:t>5%</a:t>
                      </a:r>
                      <a:endParaRPr lang="en-US" sz="2000" dirty="0">
                        <a:effectLst/>
                        <a:latin typeface="Candara" panose="020E0502030303020204" pitchFamily="34" charset="0"/>
                        <a:ea typeface="Droid Sans Fallback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CA" sz="1800" dirty="0" smtClean="0">
                          <a:effectLst/>
                        </a:rPr>
                        <a:t>5%</a:t>
                      </a:r>
                      <a:endParaRPr lang="en-US" sz="2000" dirty="0">
                        <a:effectLst/>
                        <a:latin typeface="Candara" panose="020E0502030303020204" pitchFamily="34" charset="0"/>
                        <a:ea typeface="Droid Sans Fallback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CA" sz="1800" dirty="0" smtClean="0">
                          <a:effectLst/>
                        </a:rPr>
                        <a:t>2%</a:t>
                      </a:r>
                      <a:endParaRPr lang="en-US" sz="2000" dirty="0">
                        <a:effectLst/>
                        <a:latin typeface="Candara" panose="020E0502030303020204" pitchFamily="34" charset="0"/>
                        <a:ea typeface="Droid Sans Fallback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CA" sz="1800" dirty="0" smtClean="0">
                          <a:effectLst/>
                        </a:rPr>
                        <a:t>4%</a:t>
                      </a:r>
                      <a:endParaRPr lang="en-US" sz="2000" dirty="0">
                        <a:effectLst/>
                        <a:latin typeface="Candara" panose="020E0502030303020204" pitchFamily="34" charset="0"/>
                        <a:ea typeface="Droid Sans Fallback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CA" sz="1800" dirty="0" smtClean="0">
                          <a:effectLst/>
                        </a:rPr>
                        <a:t>4%</a:t>
                      </a:r>
                      <a:r>
                        <a:rPr lang="fr-CA" sz="18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Candara" panose="020E0502030303020204" pitchFamily="34" charset="0"/>
                        <a:ea typeface="Droid Sans Fallback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</a:tr>
              <a:tr h="445505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CA" sz="2000" dirty="0">
                          <a:effectLst/>
                        </a:rPr>
                        <a:t>Logements stables</a:t>
                      </a:r>
                      <a:endParaRPr lang="en-US" sz="2000" dirty="0">
                        <a:effectLst/>
                        <a:latin typeface="Candara" panose="020E0502030303020204" pitchFamily="34" charset="0"/>
                        <a:ea typeface="Droid Sans Fallback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CA" sz="1800" dirty="0" smtClean="0">
                          <a:effectLst/>
                        </a:rPr>
                        <a:t>23%</a:t>
                      </a:r>
                      <a:endParaRPr lang="en-US" sz="2000" dirty="0">
                        <a:effectLst/>
                        <a:latin typeface="Candara" panose="020E0502030303020204" pitchFamily="34" charset="0"/>
                        <a:ea typeface="Droid Sans Fallback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CA" sz="1800" dirty="0" smtClean="0">
                          <a:effectLst/>
                        </a:rPr>
                        <a:t>33%</a:t>
                      </a:r>
                      <a:endParaRPr lang="en-US" sz="2000" dirty="0">
                        <a:effectLst/>
                        <a:latin typeface="Candara" panose="020E0502030303020204" pitchFamily="34" charset="0"/>
                        <a:ea typeface="Droid Sans Fallback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CA" sz="1800" dirty="0" smtClean="0">
                          <a:effectLst/>
                        </a:rPr>
                        <a:t>22%</a:t>
                      </a:r>
                      <a:endParaRPr lang="en-US" sz="2000" dirty="0">
                        <a:effectLst/>
                        <a:latin typeface="Candara" panose="020E0502030303020204" pitchFamily="34" charset="0"/>
                        <a:ea typeface="Droid Sans Fallback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CA" sz="1800" dirty="0" smtClean="0">
                          <a:effectLst/>
                        </a:rPr>
                        <a:t>31%</a:t>
                      </a:r>
                      <a:endParaRPr lang="en-US" sz="2000" dirty="0">
                        <a:effectLst/>
                        <a:latin typeface="Candara" panose="020E0502030303020204" pitchFamily="34" charset="0"/>
                        <a:ea typeface="Droid Sans Fallback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CA" sz="1800" dirty="0" smtClean="0">
                          <a:effectLst/>
                        </a:rPr>
                        <a:t>27%</a:t>
                      </a:r>
                      <a:r>
                        <a:rPr lang="fr-CA" sz="18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Candara" panose="020E0502030303020204" pitchFamily="34" charset="0"/>
                        <a:ea typeface="Droid Sans Fallback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</a:tr>
              <a:tr h="331644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CA" sz="2000" dirty="0">
                          <a:effectLst/>
                        </a:rPr>
                        <a:t>Total </a:t>
                      </a:r>
                      <a:endParaRPr lang="en-US" sz="2000" dirty="0">
                        <a:effectLst/>
                        <a:latin typeface="Candara" panose="020E0502030303020204" pitchFamily="34" charset="0"/>
                        <a:ea typeface="Droid Sans Fallback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CA" sz="1800" dirty="0" smtClean="0">
                          <a:effectLst/>
                        </a:rPr>
                        <a:t>31%</a:t>
                      </a:r>
                      <a:endParaRPr lang="en-US" sz="2000" dirty="0">
                        <a:effectLst/>
                        <a:latin typeface="Candara" panose="020E0502030303020204" pitchFamily="34" charset="0"/>
                        <a:ea typeface="Droid Sans Fallback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CA" sz="1800" dirty="0" smtClean="0">
                          <a:effectLst/>
                        </a:rPr>
                        <a:t>40%</a:t>
                      </a:r>
                      <a:endParaRPr lang="en-US" sz="2000" dirty="0">
                        <a:effectLst/>
                        <a:latin typeface="Candara" panose="020E0502030303020204" pitchFamily="34" charset="0"/>
                        <a:ea typeface="Droid Sans Fallback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CA" sz="1800" dirty="0" smtClean="0">
                          <a:effectLst/>
                        </a:rPr>
                        <a:t>18%</a:t>
                      </a:r>
                      <a:endParaRPr lang="en-US" sz="2000" dirty="0">
                        <a:effectLst/>
                        <a:latin typeface="Candara" panose="020E0502030303020204" pitchFamily="34" charset="0"/>
                        <a:ea typeface="Droid Sans Fallback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CA" sz="1800" dirty="0" smtClean="0">
                          <a:effectLst/>
                        </a:rPr>
                        <a:t>11%</a:t>
                      </a:r>
                      <a:endParaRPr lang="en-US" sz="2000" dirty="0">
                        <a:effectLst/>
                        <a:latin typeface="Candara" panose="020E0502030303020204" pitchFamily="34" charset="0"/>
                        <a:ea typeface="Droid Sans Fallback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CA" sz="1800" b="1" dirty="0" smtClean="0">
                          <a:effectLst/>
                        </a:rPr>
                        <a:t>100%</a:t>
                      </a:r>
                    </a:p>
                    <a:p>
                      <a:pPr algn="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CA" sz="1400" b="1" dirty="0" smtClean="0">
                          <a:effectLst/>
                          <a:latin typeface="Candara" panose="020E0502030303020204" pitchFamily="34" charset="0"/>
                          <a:ea typeface="Droid Sans Fallback"/>
                          <a:cs typeface="Calibri" panose="020F0502020204030204" pitchFamily="34" charset="0"/>
                        </a:rPr>
                        <a:t>(n=879)</a:t>
                      </a:r>
                      <a:endParaRPr lang="en-US" sz="1400" b="1" dirty="0">
                        <a:effectLst/>
                        <a:latin typeface="Candara" panose="020E0502030303020204" pitchFamily="34" charset="0"/>
                        <a:ea typeface="Droid Sans Fallback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87067" y="1844805"/>
            <a:ext cx="1284843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8684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996CA-C54A-4932-B42C-E6B96C899DD1}" type="slidenum">
              <a:rPr lang="fr-CA" smtClean="0"/>
              <a:t>14</a:t>
            </a:fld>
            <a:endParaRPr lang="fr-CA"/>
          </a:p>
        </p:txBody>
      </p:sp>
      <p:sp>
        <p:nvSpPr>
          <p:cNvPr id="4" name="Zone de texte 5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-1247" y="404664"/>
            <a:ext cx="8892480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wrap="square">
            <a:spAutoFit/>
          </a:bodyPr>
          <a:lstStyle>
            <a:lvl1pPr marL="115888" indent="-1158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30000"/>
              </a:spcBef>
              <a:defRPr/>
            </a:pPr>
            <a:r>
              <a:rPr lang="en-CA" sz="1800" b="1" dirty="0" smtClean="0">
                <a:solidFill>
                  <a:schemeClr val="bg1"/>
                </a:solidFill>
                <a:latin typeface="Arial Narrow" pitchFamily="34" charset="0"/>
              </a:rPr>
              <a:t> POURCENTAGES AYANT SÉJOURNÉ AU MOINS 6 MOIS DANS UN CENTRE JEUNESSE:</a:t>
            </a:r>
            <a:endParaRPr lang="fr-CA" sz="1800" b="1" dirty="0">
              <a:solidFill>
                <a:schemeClr val="bg1"/>
              </a:solidFill>
              <a:latin typeface="Arial Narrow" pitchFamily="34" charset="0"/>
              <a:cs typeface="+mn-cs"/>
            </a:endParaRPr>
          </a:p>
        </p:txBody>
      </p:sp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3671033600"/>
              </p:ext>
            </p:extLst>
          </p:nvPr>
        </p:nvGraphicFramePr>
        <p:xfrm>
          <a:off x="0" y="908720"/>
          <a:ext cx="9036496" cy="50851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774746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996CA-C54A-4932-B42C-E6B96C899DD1}" type="slidenum">
              <a:rPr lang="fr-CA" smtClean="0"/>
              <a:t>15</a:t>
            </a:fld>
            <a:endParaRPr lang="fr-CA"/>
          </a:p>
        </p:txBody>
      </p:sp>
      <p:sp>
        <p:nvSpPr>
          <p:cNvPr id="4" name="Zone de texte 5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0" y="620688"/>
            <a:ext cx="8892480" cy="64633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wrap="square">
            <a:spAutoFit/>
          </a:bodyPr>
          <a:lstStyle>
            <a:lvl1pPr marL="115888" indent="-1158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30000"/>
              </a:spcBef>
              <a:defRPr/>
            </a:pPr>
            <a:r>
              <a:rPr lang="en-CA" sz="1800" b="1" dirty="0" smtClean="0">
                <a:solidFill>
                  <a:schemeClr val="bg1"/>
                </a:solidFill>
                <a:latin typeface="Arial Narrow" pitchFamily="34" charset="0"/>
              </a:rPr>
              <a:t> ENVIRON 42% SE FONT FAIT PRESCRIRE UN PSYCHOTROPE AU COURS DES 5 DERNIÈRES ANNÉES</a:t>
            </a:r>
            <a:endParaRPr lang="fr-CA" sz="1800" b="1" dirty="0">
              <a:solidFill>
                <a:schemeClr val="bg1"/>
              </a:solidFill>
              <a:latin typeface="Arial Narrow" pitchFamily="34" charset="0"/>
              <a:cs typeface="+mn-cs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5895649"/>
              </p:ext>
            </p:extLst>
          </p:nvPr>
        </p:nvGraphicFramePr>
        <p:xfrm>
          <a:off x="467545" y="2276872"/>
          <a:ext cx="7776862" cy="202941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23303"/>
                <a:gridCol w="1315545"/>
                <a:gridCol w="1009497"/>
                <a:gridCol w="1426058"/>
                <a:gridCol w="1316741"/>
                <a:gridCol w="1185718"/>
              </a:tblGrid>
              <a:tr h="1038294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CA" sz="1800" dirty="0">
                          <a:effectLst/>
                        </a:rPr>
                        <a:t> </a:t>
                      </a:r>
                      <a:endParaRPr lang="en-CA" sz="1800" dirty="0">
                        <a:effectLst/>
                        <a:latin typeface="Candara"/>
                        <a:ea typeface="Droid Sans Fallback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CA" sz="1800" dirty="0">
                          <a:effectLst/>
                        </a:rPr>
                        <a:t>Lieux extérieurs</a:t>
                      </a:r>
                      <a:endParaRPr lang="en-CA" sz="1800" dirty="0">
                        <a:effectLst/>
                        <a:latin typeface="Candara"/>
                        <a:ea typeface="Droid Sans Fallback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CA" sz="1800" dirty="0">
                          <a:effectLst/>
                        </a:rPr>
                        <a:t>Refuges</a:t>
                      </a:r>
                      <a:endParaRPr lang="en-CA" sz="1800" dirty="0">
                        <a:effectLst/>
                        <a:latin typeface="Candara"/>
                        <a:ea typeface="Droid Sans Fallback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CA" sz="1800" dirty="0">
                          <a:effectLst/>
                        </a:rPr>
                        <a:t>Logements de transition</a:t>
                      </a:r>
                      <a:endParaRPr lang="en-CA" sz="1800" dirty="0">
                        <a:effectLst/>
                        <a:latin typeface="Candara"/>
                        <a:ea typeface="Droid Sans Fallback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CA" sz="1800">
                          <a:effectLst/>
                        </a:rPr>
                        <a:t>Itinérance cachée</a:t>
                      </a:r>
                      <a:endParaRPr lang="en-CA" sz="1800">
                        <a:effectLst/>
                        <a:latin typeface="Candara"/>
                        <a:ea typeface="Droid Sans Fallback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CA" sz="1800">
                          <a:effectLst/>
                        </a:rPr>
                        <a:t>Total</a:t>
                      </a:r>
                      <a:endParaRPr lang="en-CA" sz="1800">
                        <a:effectLst/>
                        <a:latin typeface="Candara"/>
                        <a:ea typeface="Droid Sans Fallback"/>
                        <a:cs typeface="Calibri"/>
                      </a:endParaRPr>
                    </a:p>
                  </a:txBody>
                  <a:tcPr marL="68580" marR="68580" marT="0" marB="0"/>
                </a:tc>
              </a:tr>
              <a:tr h="344948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err="1" smtClean="0">
                          <a:effectLst/>
                          <a:latin typeface="+mn-lt"/>
                          <a:ea typeface="+mn-ea"/>
                          <a:cs typeface="+mn-cs"/>
                        </a:rPr>
                        <a:t>Psychotrope</a:t>
                      </a:r>
                      <a:r>
                        <a:rPr lang="en-US" sz="20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dirty="0" err="1" smtClean="0">
                          <a:effectLst/>
                          <a:latin typeface="+mn-lt"/>
                          <a:ea typeface="+mn-ea"/>
                          <a:cs typeface="+mn-cs"/>
                        </a:rPr>
                        <a:t>prescrit</a:t>
                      </a:r>
                      <a:r>
                        <a:rPr lang="en-US" sz="20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?  </a:t>
                      </a:r>
                      <a:endParaRPr lang="en-CA" sz="2400" dirty="0">
                        <a:effectLst/>
                        <a:latin typeface="Candara"/>
                        <a:ea typeface="Droid Sans Fallback"/>
                        <a:cs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(</a:t>
                      </a:r>
                      <a:r>
                        <a:rPr lang="en-US" sz="1800" dirty="0" smtClean="0">
                          <a:effectLst/>
                        </a:rPr>
                        <a:t>n=272)</a:t>
                      </a:r>
                      <a:endParaRPr lang="en-CA" sz="2000" dirty="0">
                        <a:effectLst/>
                        <a:latin typeface="Candara"/>
                        <a:ea typeface="Droid Sans Fallback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(</a:t>
                      </a:r>
                      <a:r>
                        <a:rPr lang="en-US" sz="1800" dirty="0" smtClean="0">
                          <a:effectLst/>
                        </a:rPr>
                        <a:t>n=349)</a:t>
                      </a:r>
                      <a:endParaRPr lang="en-CA" sz="2000" dirty="0">
                        <a:effectLst/>
                        <a:latin typeface="Candara"/>
                        <a:ea typeface="Droid Sans Fallback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(n=161)</a:t>
                      </a:r>
                      <a:endParaRPr lang="en-CA" sz="2000" dirty="0">
                        <a:effectLst/>
                        <a:latin typeface="Candara"/>
                        <a:ea typeface="Droid Sans Fallback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(</a:t>
                      </a:r>
                      <a:r>
                        <a:rPr lang="en-US" sz="1800" dirty="0" smtClean="0">
                          <a:effectLst/>
                        </a:rPr>
                        <a:t>n=91)</a:t>
                      </a:r>
                      <a:endParaRPr lang="en-CA" sz="2000" dirty="0">
                        <a:effectLst/>
                        <a:latin typeface="Candara"/>
                        <a:ea typeface="Droid Sans Fallback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(</a:t>
                      </a:r>
                      <a:r>
                        <a:rPr lang="en-US" sz="1800" dirty="0" smtClean="0">
                          <a:effectLst/>
                        </a:rPr>
                        <a:t>N=873)</a:t>
                      </a:r>
                      <a:endParaRPr lang="en-CA" sz="2000" dirty="0">
                        <a:effectLst/>
                        <a:latin typeface="Candara"/>
                        <a:ea typeface="Droid Sans Fallback"/>
                        <a:cs typeface="Calibri"/>
                      </a:endParaRPr>
                    </a:p>
                  </a:txBody>
                  <a:tcPr marL="68580" marR="68580" marT="0" marB="0" anchor="ctr"/>
                </a:tc>
              </a:tr>
              <a:tr h="344948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Oui %</a:t>
                      </a:r>
                      <a:endParaRPr lang="en-CA" sz="1800">
                        <a:effectLst/>
                        <a:latin typeface="Candara"/>
                        <a:ea typeface="Droid Sans Fallback"/>
                        <a:cs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29,0</a:t>
                      </a:r>
                      <a:endParaRPr lang="en-CA" sz="2400" dirty="0">
                        <a:effectLst/>
                        <a:latin typeface="Candara"/>
                        <a:ea typeface="Droid Sans Fallback"/>
                        <a:cs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45,6</a:t>
                      </a:r>
                      <a:endParaRPr lang="en-CA" sz="2400" dirty="0">
                        <a:effectLst/>
                        <a:latin typeface="Candara"/>
                        <a:ea typeface="Droid Sans Fallback"/>
                        <a:cs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59,0</a:t>
                      </a:r>
                      <a:endParaRPr lang="en-CA" sz="2400" dirty="0">
                        <a:effectLst/>
                        <a:latin typeface="Candara"/>
                        <a:ea typeface="Droid Sans Fallback"/>
                        <a:cs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36,3</a:t>
                      </a:r>
                      <a:endParaRPr lang="en-CA" sz="2400" dirty="0">
                        <a:effectLst/>
                        <a:latin typeface="Candara"/>
                        <a:ea typeface="Droid Sans Fallback"/>
                        <a:cs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41,9</a:t>
                      </a:r>
                      <a:endParaRPr lang="en-CA" sz="2400" dirty="0">
                        <a:effectLst/>
                        <a:latin typeface="Candara"/>
                        <a:ea typeface="Droid Sans Fallback"/>
                        <a:cs typeface="Calibri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72591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996CA-C54A-4932-B42C-E6B96C899DD1}" type="slidenum">
              <a:rPr lang="fr-CA" smtClean="0"/>
              <a:t>16</a:t>
            </a:fld>
            <a:endParaRPr lang="fr-CA"/>
          </a:p>
        </p:txBody>
      </p:sp>
      <p:sp>
        <p:nvSpPr>
          <p:cNvPr id="4" name="Zone de texte 5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0" y="620688"/>
            <a:ext cx="8892480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wrap="square">
            <a:spAutoFit/>
          </a:bodyPr>
          <a:lstStyle>
            <a:lvl1pPr marL="115888" indent="-1158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30000"/>
              </a:spcBef>
              <a:defRPr/>
            </a:pPr>
            <a:r>
              <a:rPr lang="en-CA" sz="1800" b="1" dirty="0" smtClean="0">
                <a:solidFill>
                  <a:schemeClr val="bg1"/>
                </a:solidFill>
                <a:latin typeface="Arial Narrow" pitchFamily="34" charset="0"/>
              </a:rPr>
              <a:t>MALADIES AUTO-RAPPORTÉES SELON SI ELLES SONT TRAITÉES OU NON</a:t>
            </a:r>
            <a:endParaRPr lang="fr-CA" sz="1800" b="1" dirty="0">
              <a:solidFill>
                <a:schemeClr val="bg1"/>
              </a:solidFill>
              <a:latin typeface="Arial Narrow" pitchFamily="34" charset="0"/>
              <a:cs typeface="+mn-cs"/>
            </a:endParaRPr>
          </a:p>
        </p:txBody>
      </p:sp>
      <p:pic>
        <p:nvPicPr>
          <p:cNvPr id="8" name="Picture 7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048089"/>
            <a:ext cx="7632847" cy="5279075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/>
          <p:cNvSpPr txBox="1"/>
          <p:nvPr/>
        </p:nvSpPr>
        <p:spPr>
          <a:xfrm>
            <a:off x="5580112" y="1340768"/>
            <a:ext cx="25020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(</a:t>
            </a:r>
            <a:r>
              <a:rPr lang="en-CA" dirty="0" err="1" smtClean="0"/>
              <a:t>Nombres</a:t>
            </a:r>
            <a:r>
              <a:rPr lang="en-CA" dirty="0" smtClean="0"/>
              <a:t> de </a:t>
            </a:r>
            <a:r>
              <a:rPr lang="en-CA" dirty="0" err="1" smtClean="0"/>
              <a:t>personnes</a:t>
            </a:r>
            <a:r>
              <a:rPr lang="en-CA" dirty="0" smtClean="0"/>
              <a:t>)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125105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Image 2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Zone de texte 3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179512" y="1412776"/>
            <a:ext cx="311961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fr-FR" b="1" dirty="0">
                <a:solidFill>
                  <a:srgbClr val="FC9600"/>
                </a:solidFill>
                <a:latin typeface="Arial Narrow" pitchFamily="34" charset="0"/>
              </a:rPr>
              <a:t>	</a:t>
            </a:r>
          </a:p>
        </p:txBody>
      </p:sp>
      <p:sp>
        <p:nvSpPr>
          <p:cNvPr id="3076" name="Zone de texte 4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1979712" y="1281106"/>
            <a:ext cx="6998072" cy="61001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66700" indent="-2667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457200" indent="-457200">
              <a:lnSpc>
                <a:spcPct val="70000"/>
              </a:lnSpc>
              <a:spcBef>
                <a:spcPct val="50000"/>
              </a:spcBef>
              <a:buFontTx/>
              <a:buAutoNum type="arabicPeriod"/>
            </a:pPr>
            <a:endParaRPr lang="en-CA" altLang="fr-FR" sz="2000" dirty="0" smtClean="0">
              <a:solidFill>
                <a:srgbClr val="2D3645"/>
              </a:solidFill>
              <a:latin typeface="Arial Narrow" pitchFamily="34" charset="0"/>
            </a:endParaRP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CA" altLang="fr-FR" sz="2800" b="1" dirty="0" err="1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Problèmes</a:t>
            </a:r>
            <a:r>
              <a:rPr lang="en-CA" altLang="fr-FR" sz="2800" b="1" dirty="0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 financiers de loin les plus </a:t>
            </a:r>
            <a:r>
              <a:rPr lang="en-CA" altLang="fr-FR" sz="2800" b="1" dirty="0" err="1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souvent</a:t>
            </a:r>
            <a:r>
              <a:rPr lang="en-CA" altLang="fr-FR" sz="2800" b="1" dirty="0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en-CA" altLang="fr-FR" sz="2800" b="1" dirty="0" err="1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rapportés</a:t>
            </a:r>
            <a:r>
              <a:rPr lang="en-CA" altLang="fr-FR" sz="2800" b="1" dirty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en-CA" altLang="fr-FR" sz="2800" b="1" dirty="0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(58%), surtout </a:t>
            </a:r>
            <a:r>
              <a:rPr lang="en-CA" altLang="fr-FR" sz="2800" b="1" dirty="0" err="1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dans</a:t>
            </a:r>
            <a:r>
              <a:rPr lang="en-CA" altLang="fr-FR" sz="2800" b="1" dirty="0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en-CA" altLang="fr-FR" sz="2800" b="1" dirty="0" err="1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logements</a:t>
            </a:r>
            <a:r>
              <a:rPr lang="en-CA" altLang="fr-FR" sz="2800" b="1" dirty="0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en-CA" altLang="fr-FR" sz="2800" b="1" dirty="0" err="1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transitoires</a:t>
            </a:r>
            <a:r>
              <a:rPr lang="en-CA" altLang="fr-FR" sz="2800" b="1" dirty="0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 (66%)</a:t>
            </a:r>
          </a:p>
          <a:p>
            <a:pPr lvl="1">
              <a:lnSpc>
                <a:spcPct val="70000"/>
              </a:lnSpc>
              <a:spcBef>
                <a:spcPct val="50000"/>
              </a:spcBef>
            </a:pPr>
            <a:r>
              <a:rPr lang="en-CA" altLang="fr-FR" sz="2400" b="1" dirty="0" err="1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Mauvais</a:t>
            </a:r>
            <a:r>
              <a:rPr lang="en-CA" altLang="fr-FR" sz="2400" b="1" dirty="0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en-CA" altLang="fr-FR" sz="2400" b="1" dirty="0" err="1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crédit</a:t>
            </a:r>
            <a:r>
              <a:rPr lang="en-CA" altLang="fr-FR" sz="2400" b="1" dirty="0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 15%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CA" altLang="fr-FR" sz="2800" b="1" dirty="0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Discrimination par </a:t>
            </a:r>
            <a:r>
              <a:rPr lang="en-CA" altLang="fr-FR" sz="2800" b="1" dirty="0" err="1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propriétaires</a:t>
            </a:r>
            <a:r>
              <a:rPr lang="en-CA" altLang="fr-FR" sz="2800" b="1" dirty="0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en-CA" altLang="fr-FR" sz="2800" b="1" dirty="0" err="1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souvent</a:t>
            </a:r>
            <a:r>
              <a:rPr lang="en-CA" altLang="fr-FR" sz="2800" b="1" dirty="0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en-CA" altLang="fr-FR" sz="2800" b="1" dirty="0" err="1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mentionnée</a:t>
            </a:r>
            <a:r>
              <a:rPr lang="en-CA" altLang="fr-FR" sz="2800" b="1" dirty="0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 (14%)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CA" altLang="fr-FR" sz="2800" b="1" dirty="0" err="1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Problèmes</a:t>
            </a:r>
            <a:r>
              <a:rPr lang="en-CA" altLang="fr-FR" sz="2800" b="1" dirty="0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 santé </a:t>
            </a:r>
            <a:r>
              <a:rPr lang="en-CA" altLang="fr-FR" sz="2800" b="1" dirty="0" err="1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mentale</a:t>
            </a:r>
            <a:r>
              <a:rPr lang="en-CA" altLang="fr-FR" sz="2800" b="1" dirty="0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 (13%) et </a:t>
            </a:r>
            <a:r>
              <a:rPr lang="en-CA" altLang="fr-FR" sz="2800" b="1" dirty="0" err="1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dépendances</a:t>
            </a:r>
            <a:r>
              <a:rPr lang="en-CA" altLang="fr-FR" sz="2800" b="1" dirty="0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 (13%) </a:t>
            </a:r>
            <a:r>
              <a:rPr lang="en-CA" altLang="fr-FR" sz="2800" b="1" dirty="0" err="1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sont</a:t>
            </a:r>
            <a:r>
              <a:rPr lang="en-CA" altLang="fr-FR" sz="2800" b="1" dirty="0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en-CA" altLang="fr-FR" sz="2800" b="1" dirty="0" err="1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fréquemment</a:t>
            </a:r>
            <a:r>
              <a:rPr lang="en-CA" altLang="fr-FR" sz="2800" b="1" dirty="0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en-CA" altLang="fr-FR" sz="2800" b="1" dirty="0" err="1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mises</a:t>
            </a:r>
            <a:r>
              <a:rPr lang="en-CA" altLang="fr-FR" sz="2800" b="1" dirty="0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 de </a:t>
            </a:r>
            <a:r>
              <a:rPr lang="en-CA" altLang="fr-FR" sz="2800" b="1" dirty="0" err="1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l’avant</a:t>
            </a:r>
            <a:r>
              <a:rPr lang="en-CA" altLang="fr-FR" sz="2800" b="1" dirty="0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en-CA" altLang="fr-FR" sz="2800" b="1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aussi</a:t>
            </a:r>
            <a:endParaRPr lang="en-CA" altLang="fr-FR" sz="2800" b="1" dirty="0" smtClean="0">
              <a:solidFill>
                <a:schemeClr val="bg1">
                  <a:lumMod val="50000"/>
                </a:schemeClr>
              </a:solidFill>
              <a:latin typeface="Arial Narrow" pitchFamily="34" charset="0"/>
            </a:endParaRP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CA" altLang="fr-FR" sz="2800" b="1" dirty="0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Grande </a:t>
            </a:r>
            <a:r>
              <a:rPr lang="en-CA" altLang="fr-FR" sz="2800" b="1" dirty="0" err="1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variété</a:t>
            </a:r>
            <a:r>
              <a:rPr lang="en-CA" altLang="fr-FR" sz="2800" b="1" dirty="0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 de raisons </a:t>
            </a:r>
            <a:r>
              <a:rPr lang="en-CA" altLang="fr-FR" sz="2800" b="1" dirty="0" err="1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mentionnées</a:t>
            </a:r>
            <a:endParaRPr lang="en-CA" altLang="fr-FR" sz="2800" b="1" dirty="0" smtClean="0">
              <a:solidFill>
                <a:schemeClr val="bg1">
                  <a:lumMod val="50000"/>
                </a:schemeClr>
              </a:solidFill>
              <a:latin typeface="Arial Narrow" pitchFamily="34" charset="0"/>
            </a:endParaRPr>
          </a:p>
          <a:p>
            <a:pPr marL="0" indent="0">
              <a:lnSpc>
                <a:spcPct val="70000"/>
              </a:lnSpc>
              <a:spcBef>
                <a:spcPct val="50000"/>
              </a:spcBef>
              <a:buNone/>
            </a:pPr>
            <a:endParaRPr lang="en-CA" altLang="fr-FR" sz="2800" b="1" dirty="0" smtClean="0">
              <a:solidFill>
                <a:schemeClr val="bg1">
                  <a:lumMod val="50000"/>
                </a:schemeClr>
              </a:solidFill>
              <a:latin typeface="Arial Narrow" pitchFamily="34" charset="0"/>
            </a:endParaRPr>
          </a:p>
          <a:p>
            <a:pPr marL="0" indent="0">
              <a:lnSpc>
                <a:spcPct val="70000"/>
              </a:lnSpc>
              <a:spcBef>
                <a:spcPct val="50000"/>
              </a:spcBef>
              <a:buNone/>
            </a:pPr>
            <a:endParaRPr lang="en-CA" altLang="fr-FR" sz="2800" b="1" dirty="0">
              <a:solidFill>
                <a:schemeClr val="bg1">
                  <a:lumMod val="50000"/>
                </a:schemeClr>
              </a:solidFill>
              <a:latin typeface="Arial Narrow" pitchFamily="34" charset="0"/>
            </a:endParaRPr>
          </a:p>
          <a:p>
            <a:pPr marL="0" indent="0">
              <a:lnSpc>
                <a:spcPct val="70000"/>
              </a:lnSpc>
              <a:spcBef>
                <a:spcPct val="50000"/>
              </a:spcBef>
              <a:buNone/>
            </a:pPr>
            <a:endParaRPr lang="fr-CA" altLang="fr-FR" sz="2000" dirty="0" smtClean="0">
              <a:solidFill>
                <a:srgbClr val="2D3645"/>
              </a:solidFill>
              <a:latin typeface="Arial Narrow" pitchFamily="34" charset="0"/>
            </a:endParaRPr>
          </a:p>
          <a:p>
            <a:pPr>
              <a:lnSpc>
                <a:spcPct val="70000"/>
              </a:lnSpc>
              <a:spcBef>
                <a:spcPct val="50000"/>
              </a:spcBef>
              <a:buFontTx/>
              <a:buNone/>
            </a:pPr>
            <a:endParaRPr lang="fr-CA" altLang="fr-FR" sz="2000" dirty="0" smtClean="0">
              <a:solidFill>
                <a:srgbClr val="2D3645"/>
              </a:solidFill>
              <a:latin typeface="Arial Narrow" pitchFamily="34" charset="0"/>
            </a:endParaRP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258872-7C93-45B7-ABFC-C3E382B5E573}" type="slidenum">
              <a:rPr lang="en-US" sz="1000" smtClean="0">
                <a:latin typeface="Arial Narrow" panose="020B0606020202030204" pitchFamily="34" charset="0"/>
              </a:rPr>
              <a:pPr>
                <a:defRPr/>
              </a:pPr>
              <a:t>17</a:t>
            </a:fld>
            <a:endParaRPr lang="en-US" sz="1000" dirty="0">
              <a:latin typeface="Arial Narrow" panose="020B0606020202030204" pitchFamily="34" charset="0"/>
            </a:endParaRPr>
          </a:p>
        </p:txBody>
      </p:sp>
      <p:sp>
        <p:nvSpPr>
          <p:cNvPr id="7" name="Zone de texte 5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0" y="620688"/>
            <a:ext cx="8892480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wrap="square">
            <a:spAutoFit/>
          </a:bodyPr>
          <a:lstStyle>
            <a:lvl1pPr marL="115888" indent="-1158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30000"/>
              </a:spcBef>
              <a:defRPr/>
            </a:pPr>
            <a:r>
              <a:rPr lang="en-CA" sz="1800" b="1" dirty="0" smtClean="0">
                <a:solidFill>
                  <a:schemeClr val="bg1"/>
                </a:solidFill>
                <a:latin typeface="Arial Narrow" pitchFamily="34" charset="0"/>
              </a:rPr>
              <a:t>OBSTACLES À SE TROUVER UN LOGEMENT</a:t>
            </a:r>
            <a:endParaRPr lang="fr-CA" sz="1800" b="1" dirty="0">
              <a:solidFill>
                <a:schemeClr val="bg1"/>
              </a:solidFill>
              <a:latin typeface="Arial Narrow" pitchFamily="34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56081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996CA-C54A-4932-B42C-E6B96C899DD1}" type="slidenum">
              <a:rPr lang="fr-CA" smtClean="0"/>
              <a:t>18</a:t>
            </a:fld>
            <a:endParaRPr lang="fr-CA"/>
          </a:p>
        </p:txBody>
      </p:sp>
      <p:sp>
        <p:nvSpPr>
          <p:cNvPr id="4" name="Zone de texte 5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0" y="620688"/>
            <a:ext cx="8892480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wrap="square">
            <a:spAutoFit/>
          </a:bodyPr>
          <a:lstStyle>
            <a:lvl1pPr marL="115888" indent="-1158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30000"/>
              </a:spcBef>
              <a:defRPr/>
            </a:pPr>
            <a:r>
              <a:rPr lang="en-CA" sz="1800" b="1" dirty="0" smtClean="0">
                <a:solidFill>
                  <a:schemeClr val="bg1"/>
                </a:solidFill>
                <a:latin typeface="Arial Narrow" pitchFamily="34" charset="0"/>
              </a:rPr>
              <a:t>FACTEURS QUI POURRAIENT AIDER À TROUVER UN LOGEMENT PERMANENT</a:t>
            </a:r>
            <a:endParaRPr lang="fr-CA" sz="1800" b="1" dirty="0">
              <a:solidFill>
                <a:schemeClr val="bg1"/>
              </a:solidFill>
              <a:latin typeface="Arial Narrow" pitchFamily="34" charset="0"/>
              <a:cs typeface="+mn-cs"/>
            </a:endParaRPr>
          </a:p>
        </p:txBody>
      </p:sp>
      <p:sp>
        <p:nvSpPr>
          <p:cNvPr id="6" name="Zone de texte 4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1979712" y="1281106"/>
            <a:ext cx="6998072" cy="48874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66700" indent="-2667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457200" indent="-457200">
              <a:lnSpc>
                <a:spcPct val="70000"/>
              </a:lnSpc>
              <a:spcBef>
                <a:spcPct val="50000"/>
              </a:spcBef>
              <a:buFontTx/>
              <a:buAutoNum type="arabicPeriod"/>
            </a:pPr>
            <a:endParaRPr lang="en-CA" altLang="fr-FR" sz="2000" dirty="0" smtClean="0">
              <a:solidFill>
                <a:srgbClr val="2D3645"/>
              </a:solidFill>
              <a:latin typeface="Arial Narrow" pitchFamily="34" charset="0"/>
            </a:endParaRP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CA" altLang="fr-FR" sz="2800" b="1" dirty="0" err="1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Facteurs</a:t>
            </a:r>
            <a:r>
              <a:rPr lang="en-CA" altLang="fr-FR" sz="2800" b="1" dirty="0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 de type financier </a:t>
            </a:r>
            <a:r>
              <a:rPr lang="en-CA" altLang="fr-FR" sz="2800" b="1" dirty="0" err="1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dominent</a:t>
            </a:r>
            <a:r>
              <a:rPr lang="en-CA" altLang="fr-FR" sz="2800" b="1" dirty="0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:</a:t>
            </a:r>
          </a:p>
          <a:p>
            <a:pPr lvl="1">
              <a:lnSpc>
                <a:spcPct val="70000"/>
              </a:lnSpc>
              <a:spcBef>
                <a:spcPct val="50000"/>
              </a:spcBef>
            </a:pPr>
            <a:r>
              <a:rPr lang="en-CA" altLang="fr-FR" sz="2400" b="1" dirty="0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Plus argent aide </a:t>
            </a:r>
            <a:r>
              <a:rPr lang="en-CA" altLang="fr-FR" sz="2400" b="1" dirty="0" err="1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sociale</a:t>
            </a:r>
            <a:r>
              <a:rPr lang="en-CA" altLang="fr-FR" sz="2400" b="1" dirty="0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: 33%</a:t>
            </a:r>
          </a:p>
          <a:p>
            <a:pPr lvl="1">
              <a:lnSpc>
                <a:spcPct val="70000"/>
              </a:lnSpc>
              <a:spcBef>
                <a:spcPct val="50000"/>
              </a:spcBef>
            </a:pPr>
            <a:r>
              <a:rPr lang="en-CA" altLang="fr-FR" sz="2400" b="1" dirty="0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Subvention au </a:t>
            </a:r>
            <a:r>
              <a:rPr lang="en-CA" altLang="fr-FR" sz="2400" b="1" dirty="0" err="1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loyer</a:t>
            </a:r>
            <a:r>
              <a:rPr lang="en-CA" altLang="fr-FR" sz="2400" b="1" dirty="0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: 22%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CA" altLang="fr-FR" sz="2800" b="1" dirty="0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Divers types </a:t>
            </a:r>
            <a:r>
              <a:rPr lang="en-CA" altLang="fr-FR" sz="2800" b="1" dirty="0" err="1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d’aide</a:t>
            </a:r>
            <a:r>
              <a:rPr lang="en-CA" altLang="fr-FR" sz="2800" b="1" dirty="0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:</a:t>
            </a:r>
          </a:p>
          <a:p>
            <a:pPr lvl="1">
              <a:lnSpc>
                <a:spcPct val="70000"/>
              </a:lnSpc>
              <a:spcBef>
                <a:spcPct val="50000"/>
              </a:spcBef>
            </a:pPr>
            <a:r>
              <a:rPr lang="en-CA" altLang="fr-FR" sz="2400" b="1" dirty="0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Aide </a:t>
            </a:r>
            <a:r>
              <a:rPr lang="en-CA" altLang="fr-FR" sz="2400" b="1" dirty="0" err="1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emploi</a:t>
            </a:r>
            <a:r>
              <a:rPr lang="en-CA" altLang="fr-FR" sz="2400" b="1" dirty="0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/formation: 25%</a:t>
            </a:r>
          </a:p>
          <a:p>
            <a:pPr lvl="1">
              <a:lnSpc>
                <a:spcPct val="70000"/>
              </a:lnSpc>
              <a:spcBef>
                <a:spcPct val="50000"/>
              </a:spcBef>
            </a:pPr>
            <a:r>
              <a:rPr lang="en-CA" altLang="fr-FR" sz="2400" b="1" dirty="0" err="1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Recherche</a:t>
            </a:r>
            <a:r>
              <a:rPr lang="en-CA" altLang="fr-FR" sz="2400" b="1" dirty="0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en-CA" altLang="fr-FR" sz="2400" b="1" dirty="0" err="1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logement</a:t>
            </a:r>
            <a:r>
              <a:rPr lang="en-CA" altLang="fr-FR" sz="2400" b="1" dirty="0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en-CA" altLang="fr-FR" sz="2400" b="1" dirty="0" err="1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abordable</a:t>
            </a:r>
            <a:r>
              <a:rPr lang="en-CA" altLang="fr-FR" sz="2400" b="1" dirty="0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 : 26%</a:t>
            </a:r>
          </a:p>
          <a:p>
            <a:pPr lvl="1">
              <a:lnSpc>
                <a:spcPct val="70000"/>
              </a:lnSpc>
              <a:spcBef>
                <a:spcPct val="50000"/>
              </a:spcBef>
            </a:pPr>
            <a:r>
              <a:rPr lang="en-CA" altLang="fr-FR" sz="2400" b="1" dirty="0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Aide pour </a:t>
            </a:r>
            <a:r>
              <a:rPr lang="en-CA" altLang="fr-FR" sz="2400" b="1" dirty="0" err="1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garder</a:t>
            </a:r>
            <a:r>
              <a:rPr lang="en-CA" altLang="fr-FR" sz="2400" b="1" dirty="0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en-CA" altLang="fr-FR" sz="2400" b="1" dirty="0" err="1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logement</a:t>
            </a:r>
            <a:r>
              <a:rPr lang="en-CA" altLang="fr-FR" sz="2400" b="1" dirty="0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: 13%</a:t>
            </a:r>
          </a:p>
          <a:p>
            <a:pPr marL="0" indent="0">
              <a:lnSpc>
                <a:spcPct val="70000"/>
              </a:lnSpc>
              <a:spcBef>
                <a:spcPct val="50000"/>
              </a:spcBef>
              <a:buNone/>
            </a:pPr>
            <a:endParaRPr lang="en-CA" altLang="fr-FR" sz="2800" b="1" dirty="0">
              <a:solidFill>
                <a:schemeClr val="bg1">
                  <a:lumMod val="50000"/>
                </a:schemeClr>
              </a:solidFill>
              <a:latin typeface="Arial Narrow" pitchFamily="34" charset="0"/>
            </a:endParaRPr>
          </a:p>
          <a:p>
            <a:pPr marL="0" indent="0">
              <a:lnSpc>
                <a:spcPct val="70000"/>
              </a:lnSpc>
              <a:spcBef>
                <a:spcPct val="50000"/>
              </a:spcBef>
              <a:buNone/>
            </a:pPr>
            <a:endParaRPr lang="fr-CA" altLang="fr-FR" sz="2000" dirty="0" smtClean="0">
              <a:solidFill>
                <a:srgbClr val="2D3645"/>
              </a:solidFill>
              <a:latin typeface="Arial Narrow" pitchFamily="34" charset="0"/>
            </a:endParaRPr>
          </a:p>
          <a:p>
            <a:pPr>
              <a:lnSpc>
                <a:spcPct val="70000"/>
              </a:lnSpc>
              <a:spcBef>
                <a:spcPct val="50000"/>
              </a:spcBef>
              <a:buFontTx/>
              <a:buNone/>
            </a:pPr>
            <a:endParaRPr lang="fr-CA" altLang="fr-FR" sz="2000" dirty="0" smtClean="0">
              <a:solidFill>
                <a:srgbClr val="2D3645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3962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Image 2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Zone de texte 3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179512" y="1412776"/>
            <a:ext cx="311961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fr-FR" b="1" dirty="0">
                <a:solidFill>
                  <a:srgbClr val="FC9600"/>
                </a:solidFill>
                <a:latin typeface="Arial Narrow" pitchFamily="34" charset="0"/>
              </a:rPr>
              <a:t>	</a:t>
            </a: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258872-7C93-45B7-ABFC-C3E382B5E573}" type="slidenum">
              <a:rPr lang="en-US" sz="1000" smtClean="0">
                <a:latin typeface="Arial Narrow" panose="020B0606020202030204" pitchFamily="34" charset="0"/>
              </a:rPr>
              <a:pPr>
                <a:defRPr/>
              </a:pPr>
              <a:t>19</a:t>
            </a:fld>
            <a:endParaRPr lang="en-US" sz="1000" dirty="0">
              <a:latin typeface="Arial Narrow" panose="020B0606020202030204" pitchFamily="34" charset="0"/>
            </a:endParaRPr>
          </a:p>
        </p:txBody>
      </p:sp>
      <p:sp>
        <p:nvSpPr>
          <p:cNvPr id="6" name="Zone de texte 3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196676" y="214986"/>
            <a:ext cx="8695804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fr-FR" b="1" dirty="0" smtClean="0">
                <a:solidFill>
                  <a:srgbClr val="FC9600"/>
                </a:solidFill>
                <a:latin typeface="Arial Narrow" pitchFamily="34" charset="0"/>
              </a:rPr>
              <a:t>PROVENANCE DES PERSONNES ARRIVÉES À MONTRÉAL DEPUIS MARS 2015</a:t>
            </a:r>
            <a:endParaRPr lang="en-US" altLang="fr-FR" b="1" dirty="0">
              <a:solidFill>
                <a:srgbClr val="FC9600"/>
              </a:solidFill>
              <a:latin typeface="Arial Narrow" pitchFamily="34" charset="0"/>
            </a:endParaRPr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31939417"/>
              </p:ext>
            </p:extLst>
          </p:nvPr>
        </p:nvGraphicFramePr>
        <p:xfrm>
          <a:off x="683568" y="1484784"/>
          <a:ext cx="7560840" cy="4824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</p:spTree>
    <p:extLst>
      <p:ext uri="{BB962C8B-B14F-4D97-AF65-F5344CB8AC3E}">
        <p14:creationId xmlns:p14="http://schemas.microsoft.com/office/powerpoint/2010/main" val="1122621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Image 2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87424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Zone de texte 3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102593" y="548680"/>
            <a:ext cx="27940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fr-FR" b="1" dirty="0" smtClean="0">
                <a:solidFill>
                  <a:srgbClr val="FC9600"/>
                </a:solidFill>
                <a:latin typeface="Arial Narrow" pitchFamily="34" charset="0"/>
              </a:rPr>
              <a:t>PLAN DE LA PRÉSENTATION</a:t>
            </a:r>
            <a:endParaRPr lang="en-US" altLang="fr-FR" b="1" dirty="0">
              <a:solidFill>
                <a:srgbClr val="FC9600"/>
              </a:solidFill>
              <a:latin typeface="Arial Narrow" pitchFamily="34" charset="0"/>
            </a:endParaRPr>
          </a:p>
        </p:txBody>
      </p:sp>
      <p:sp>
        <p:nvSpPr>
          <p:cNvPr id="3076" name="Zone de texte 4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2483768" y="1988840"/>
            <a:ext cx="6350000" cy="34101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66700" indent="-2667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457200" indent="-457200">
              <a:lnSpc>
                <a:spcPct val="70000"/>
              </a:lnSpc>
              <a:spcBef>
                <a:spcPct val="50000"/>
              </a:spcBef>
              <a:buFontTx/>
              <a:buAutoNum type="arabicPeriod"/>
            </a:pPr>
            <a:endParaRPr lang="en-CA" altLang="fr-FR" sz="2000" dirty="0" smtClean="0">
              <a:solidFill>
                <a:srgbClr val="2D3645"/>
              </a:solidFill>
              <a:latin typeface="Arial Narrow" pitchFamily="34" charset="0"/>
            </a:endParaRPr>
          </a:p>
          <a:p>
            <a:pPr marL="457200" indent="-457200">
              <a:lnSpc>
                <a:spcPct val="70000"/>
              </a:lnSpc>
              <a:spcBef>
                <a:spcPct val="50000"/>
              </a:spcBef>
              <a:buFontTx/>
              <a:buAutoNum type="arabicPeriod"/>
            </a:pPr>
            <a:r>
              <a:rPr lang="en-CA" altLang="fr-FR" sz="2800" b="1" dirty="0" err="1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Objectifs</a:t>
            </a:r>
            <a:r>
              <a:rPr lang="en-CA" altLang="fr-FR" sz="2800" b="1" dirty="0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 de </a:t>
            </a:r>
            <a:r>
              <a:rPr lang="en-CA" altLang="fr-FR" sz="2800" b="1" dirty="0" err="1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l’enquête</a:t>
            </a:r>
            <a:r>
              <a:rPr lang="en-CA" altLang="fr-FR" sz="2800" b="1" dirty="0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en-CA" altLang="fr-FR" sz="2800" b="1" dirty="0" err="1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complémentaire</a:t>
            </a:r>
            <a:endParaRPr lang="en-CA" altLang="fr-FR" sz="2800" b="1" dirty="0" smtClean="0">
              <a:solidFill>
                <a:schemeClr val="bg1">
                  <a:lumMod val="50000"/>
                </a:schemeClr>
              </a:solidFill>
              <a:latin typeface="Arial Narrow" pitchFamily="34" charset="0"/>
            </a:endParaRPr>
          </a:p>
          <a:p>
            <a:pPr marL="457200" indent="-457200">
              <a:lnSpc>
                <a:spcPct val="70000"/>
              </a:lnSpc>
              <a:spcBef>
                <a:spcPct val="50000"/>
              </a:spcBef>
              <a:buFontTx/>
              <a:buAutoNum type="arabicPeriod"/>
            </a:pPr>
            <a:r>
              <a:rPr lang="en-CA" altLang="fr-FR" sz="2800" b="1" dirty="0" err="1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Méthode</a:t>
            </a:r>
            <a:endParaRPr lang="en-CA" altLang="fr-FR" sz="2800" b="1" dirty="0" smtClean="0">
              <a:solidFill>
                <a:schemeClr val="bg1">
                  <a:lumMod val="50000"/>
                </a:schemeClr>
              </a:solidFill>
              <a:latin typeface="Arial Narrow" pitchFamily="34" charset="0"/>
            </a:endParaRPr>
          </a:p>
          <a:p>
            <a:pPr marL="457200" indent="-457200">
              <a:lnSpc>
                <a:spcPct val="70000"/>
              </a:lnSpc>
              <a:spcBef>
                <a:spcPct val="50000"/>
              </a:spcBef>
              <a:buFontTx/>
              <a:buAutoNum type="arabicPeriod"/>
            </a:pPr>
            <a:r>
              <a:rPr lang="en-CA" altLang="fr-FR" sz="2800" b="1" dirty="0" err="1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Survol</a:t>
            </a:r>
            <a:r>
              <a:rPr lang="en-CA" altLang="fr-FR" sz="2800" b="1" dirty="0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 des </a:t>
            </a:r>
            <a:r>
              <a:rPr lang="en-CA" altLang="fr-FR" sz="2800" b="1" dirty="0" err="1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principaux</a:t>
            </a:r>
            <a:r>
              <a:rPr lang="en-CA" altLang="fr-FR" sz="2800" b="1" dirty="0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en-CA" altLang="fr-FR" sz="2800" b="1" dirty="0" err="1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résultats</a:t>
            </a:r>
            <a:endParaRPr lang="en-CA" altLang="fr-FR" sz="2800" b="1" dirty="0" smtClean="0">
              <a:solidFill>
                <a:schemeClr val="bg1">
                  <a:lumMod val="50000"/>
                </a:schemeClr>
              </a:solidFill>
              <a:latin typeface="Arial Narrow" pitchFamily="34" charset="0"/>
            </a:endParaRPr>
          </a:p>
          <a:p>
            <a:pPr marL="457200" indent="-457200">
              <a:lnSpc>
                <a:spcPct val="70000"/>
              </a:lnSpc>
              <a:spcBef>
                <a:spcPct val="50000"/>
              </a:spcBef>
              <a:buFontTx/>
              <a:buAutoNum type="arabicPeriod"/>
            </a:pPr>
            <a:r>
              <a:rPr lang="en-CA" altLang="fr-FR" sz="2800" b="1" dirty="0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Conclusions</a:t>
            </a:r>
            <a:endParaRPr lang="en-CA" altLang="fr-FR" sz="2800" b="1" dirty="0">
              <a:solidFill>
                <a:schemeClr val="bg1">
                  <a:lumMod val="50000"/>
                </a:schemeClr>
              </a:solidFill>
              <a:latin typeface="Arial Narrow" pitchFamily="34" charset="0"/>
            </a:endParaRPr>
          </a:p>
          <a:p>
            <a:pPr marL="457200" indent="-457200">
              <a:lnSpc>
                <a:spcPct val="70000"/>
              </a:lnSpc>
              <a:spcBef>
                <a:spcPct val="50000"/>
              </a:spcBef>
              <a:buFontTx/>
              <a:buAutoNum type="arabicPeriod"/>
            </a:pPr>
            <a:endParaRPr lang="fr-CA" altLang="fr-FR" sz="2800" b="1" dirty="0" smtClean="0">
              <a:solidFill>
                <a:srgbClr val="2D3645"/>
              </a:solidFill>
              <a:latin typeface="Arial Narrow" pitchFamily="34" charset="0"/>
            </a:endParaRPr>
          </a:p>
          <a:p>
            <a:pPr>
              <a:lnSpc>
                <a:spcPct val="70000"/>
              </a:lnSpc>
              <a:spcBef>
                <a:spcPct val="50000"/>
              </a:spcBef>
              <a:buFontTx/>
              <a:buNone/>
            </a:pPr>
            <a:endParaRPr lang="fr-CA" altLang="fr-FR" sz="2800" b="1" dirty="0" smtClean="0">
              <a:solidFill>
                <a:srgbClr val="2D3645"/>
              </a:solidFill>
              <a:latin typeface="Arial Narrow" pitchFamily="34" charset="0"/>
            </a:endParaRP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258872-7C93-45B7-ABFC-C3E382B5E573}" type="slidenum">
              <a:rPr lang="en-US" sz="1000" smtClean="0">
                <a:latin typeface="Arial Narrow" panose="020B0606020202030204" pitchFamily="34" charset="0"/>
              </a:rPr>
              <a:pPr>
                <a:defRPr/>
              </a:pPr>
              <a:t>2</a:t>
            </a:fld>
            <a:endParaRPr lang="en-US" sz="100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6489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Image 2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Zone de texte 3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179512" y="1412776"/>
            <a:ext cx="311961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fr-FR" b="1" dirty="0">
                <a:solidFill>
                  <a:srgbClr val="FC9600"/>
                </a:solidFill>
                <a:latin typeface="Arial Narrow" pitchFamily="34" charset="0"/>
              </a:rPr>
              <a:t>	</a:t>
            </a: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258872-7C93-45B7-ABFC-C3E382B5E573}" type="slidenum">
              <a:rPr lang="en-US" sz="1000" smtClean="0">
                <a:latin typeface="Arial Narrow" panose="020B0606020202030204" pitchFamily="34" charset="0"/>
              </a:rPr>
              <a:pPr>
                <a:defRPr/>
              </a:pPr>
              <a:t>20</a:t>
            </a:fld>
            <a:endParaRPr lang="en-US" sz="1000" dirty="0">
              <a:latin typeface="Arial Narrow" panose="020B0606020202030204" pitchFamily="34" charset="0"/>
            </a:endParaRPr>
          </a:p>
        </p:txBody>
      </p:sp>
      <p:sp>
        <p:nvSpPr>
          <p:cNvPr id="6" name="Zone de texte 3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196676" y="214986"/>
            <a:ext cx="8695804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fr-FR" b="1" dirty="0" smtClean="0">
                <a:solidFill>
                  <a:srgbClr val="FC9600"/>
                </a:solidFill>
                <a:latin typeface="Arial Narrow" pitchFamily="34" charset="0"/>
              </a:rPr>
              <a:t>ARRIVÉS À MONTRÉAL DEPUIS MARS :     SERVICES UTILISÉS DEPUIS ARRIVÉE À MTL</a:t>
            </a:r>
            <a:endParaRPr lang="en-US" altLang="fr-FR" b="1" dirty="0">
              <a:solidFill>
                <a:srgbClr val="FC9600"/>
              </a:solidFill>
              <a:latin typeface="Arial Narrow" pitchFamily="34" charset="0"/>
            </a:endParaRPr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48766056"/>
              </p:ext>
            </p:extLst>
          </p:nvPr>
        </p:nvGraphicFramePr>
        <p:xfrm>
          <a:off x="0" y="1292204"/>
          <a:ext cx="8892480" cy="54491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</p:spTree>
    <p:extLst>
      <p:ext uri="{BB962C8B-B14F-4D97-AF65-F5344CB8AC3E}">
        <p14:creationId xmlns:p14="http://schemas.microsoft.com/office/powerpoint/2010/main" val="1861724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Image 2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9" y="18864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Zone de texte 3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199718" y="198129"/>
            <a:ext cx="72008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fr-FR" b="1" dirty="0" smtClean="0">
                <a:solidFill>
                  <a:srgbClr val="FC9600"/>
                </a:solidFill>
                <a:latin typeface="Arial Narrow" pitchFamily="34" charset="0"/>
              </a:rPr>
              <a:t>CONCLUSIONS PRINCIPALES</a:t>
            </a:r>
            <a:endParaRPr lang="en-US" altLang="fr-FR" b="1" dirty="0">
              <a:solidFill>
                <a:srgbClr val="FC9600"/>
              </a:solidFill>
              <a:latin typeface="Arial Narrow" pitchFamily="34" charset="0"/>
            </a:endParaRPr>
          </a:p>
        </p:txBody>
      </p:sp>
      <p:sp>
        <p:nvSpPr>
          <p:cNvPr id="3076" name="Zone de texte 4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1906025" y="806800"/>
            <a:ext cx="6998072" cy="80391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66700" indent="-2667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457200" indent="-457200">
              <a:lnSpc>
                <a:spcPct val="70000"/>
              </a:lnSpc>
              <a:spcBef>
                <a:spcPct val="50000"/>
              </a:spcBef>
              <a:buFontTx/>
              <a:buAutoNum type="arabicPeriod"/>
            </a:pPr>
            <a:endParaRPr lang="en-CA" altLang="fr-FR" sz="2000" dirty="0" smtClean="0">
              <a:solidFill>
                <a:srgbClr val="2D3645"/>
              </a:solidFill>
              <a:latin typeface="Arial Narrow" pitchFamily="34" charset="0"/>
            </a:endParaRP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CA" altLang="fr-FR" sz="2800" b="1" dirty="0" err="1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Échantillon</a:t>
            </a:r>
            <a:r>
              <a:rPr lang="en-CA" altLang="fr-FR" sz="2800" b="1" dirty="0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en-CA" altLang="fr-FR" sz="2800" b="1" dirty="0" err="1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assez</a:t>
            </a:r>
            <a:r>
              <a:rPr lang="en-CA" altLang="fr-FR" sz="2800" b="1" dirty="0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 grand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CA" altLang="fr-FR" sz="2800" b="1" dirty="0" err="1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Personnes</a:t>
            </a:r>
            <a:r>
              <a:rPr lang="en-CA" altLang="fr-FR" sz="2800" b="1" dirty="0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en-CA" altLang="fr-FR" sz="2800" b="1" dirty="0" err="1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dans</a:t>
            </a:r>
            <a:r>
              <a:rPr lang="en-CA" altLang="fr-FR" sz="2800" b="1" dirty="0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en-CA" altLang="fr-FR" sz="2800" b="1" dirty="0" err="1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lieux</a:t>
            </a:r>
            <a:r>
              <a:rPr lang="en-CA" altLang="fr-FR" sz="2800" b="1" dirty="0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en-CA" altLang="fr-FR" sz="2800" b="1" dirty="0" err="1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extérieurs</a:t>
            </a:r>
            <a:r>
              <a:rPr lang="en-CA" altLang="fr-FR" sz="2800" b="1" dirty="0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en-CA" altLang="fr-FR" sz="2800" b="1" dirty="0" err="1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très</a:t>
            </a:r>
            <a:r>
              <a:rPr lang="en-CA" altLang="fr-FR" sz="2800" b="1" dirty="0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en-CA" altLang="fr-FR" sz="2800" b="1" dirty="0" err="1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différentes</a:t>
            </a:r>
            <a:r>
              <a:rPr lang="en-CA" altLang="fr-FR" sz="2800" b="1" dirty="0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 de </a:t>
            </a:r>
            <a:r>
              <a:rPr lang="en-CA" altLang="fr-FR" sz="2800" b="1" dirty="0" err="1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celles</a:t>
            </a:r>
            <a:r>
              <a:rPr lang="en-CA" altLang="fr-FR" sz="2800" b="1" dirty="0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en-CA" altLang="fr-FR" sz="2800" b="1" dirty="0" err="1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dans</a:t>
            </a:r>
            <a:r>
              <a:rPr lang="en-CA" altLang="fr-FR" sz="2800" b="1" dirty="0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en-CA" altLang="fr-FR" sz="2800" b="1" dirty="0" err="1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logements</a:t>
            </a:r>
            <a:r>
              <a:rPr lang="en-CA" altLang="fr-FR" sz="2800" b="1" dirty="0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en-CA" altLang="fr-FR" sz="2800" b="1" dirty="0" err="1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transitoires</a:t>
            </a:r>
            <a:endParaRPr lang="en-CA" altLang="fr-FR" sz="2800" b="1" dirty="0" smtClean="0">
              <a:solidFill>
                <a:schemeClr val="bg1">
                  <a:lumMod val="50000"/>
                </a:schemeClr>
              </a:solidFill>
              <a:latin typeface="Arial Narrow" pitchFamily="34" charset="0"/>
            </a:endParaRP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CA" altLang="fr-FR" sz="2800" b="1" dirty="0" err="1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Très</a:t>
            </a:r>
            <a:r>
              <a:rPr lang="en-CA" altLang="fr-FR" sz="2800" b="1" dirty="0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en-CA" altLang="fr-FR" sz="2800" b="1" dirty="0" err="1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grande</a:t>
            </a:r>
            <a:r>
              <a:rPr lang="en-CA" altLang="fr-FR" sz="2800" b="1" dirty="0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en-CA" altLang="fr-FR" sz="2800" b="1" dirty="0" err="1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diversité</a:t>
            </a:r>
            <a:r>
              <a:rPr lang="en-CA" altLang="fr-FR" sz="2800" b="1" dirty="0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en-CA" altLang="fr-FR" sz="2800" b="1" dirty="0" err="1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dans</a:t>
            </a:r>
            <a:r>
              <a:rPr lang="en-CA" altLang="fr-FR" sz="2800" b="1" dirty="0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 les obstacles et </a:t>
            </a:r>
            <a:r>
              <a:rPr lang="en-CA" altLang="fr-FR" sz="2800" b="1" dirty="0" err="1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besoins</a:t>
            </a:r>
            <a:r>
              <a:rPr lang="en-CA" altLang="fr-FR" sz="2800" b="1" dirty="0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en-CA" altLang="fr-FR" sz="2800" b="1" dirty="0" err="1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rapportés</a:t>
            </a:r>
            <a:r>
              <a:rPr lang="en-CA" altLang="fr-FR" sz="2800" b="1" dirty="0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 – </a:t>
            </a:r>
            <a:r>
              <a:rPr lang="en-CA" altLang="fr-FR" sz="2800" b="1" dirty="0" err="1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facteurs</a:t>
            </a:r>
            <a:r>
              <a:rPr lang="en-CA" altLang="fr-FR" sz="2800" b="1" dirty="0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 financiers et aide à </a:t>
            </a:r>
            <a:r>
              <a:rPr lang="en-CA" altLang="fr-FR" sz="2800" b="1" dirty="0" err="1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trouver</a:t>
            </a:r>
            <a:r>
              <a:rPr lang="en-CA" altLang="fr-FR" sz="2800" b="1" dirty="0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 un </a:t>
            </a:r>
            <a:r>
              <a:rPr lang="en-CA" altLang="fr-FR" sz="2800" b="1" dirty="0" err="1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logement</a:t>
            </a:r>
            <a:r>
              <a:rPr lang="en-CA" altLang="fr-FR" sz="2800" b="1" dirty="0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en-CA" altLang="fr-FR" sz="2800" b="1" dirty="0" err="1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souvent</a:t>
            </a:r>
            <a:r>
              <a:rPr lang="en-CA" altLang="fr-FR" sz="2800" b="1" dirty="0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en-CA" altLang="fr-FR" sz="2800" b="1" dirty="0" err="1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nommés</a:t>
            </a:r>
            <a:r>
              <a:rPr lang="en-CA" altLang="fr-FR" sz="2800" b="1" dirty="0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en-CA" altLang="fr-FR" sz="2800" b="1" dirty="0" err="1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mais</a:t>
            </a:r>
            <a:r>
              <a:rPr lang="en-CA" altLang="fr-FR" sz="2800" b="1" dirty="0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en-CA" altLang="fr-FR" sz="2800" b="1" dirty="0" err="1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plusieurs</a:t>
            </a:r>
            <a:r>
              <a:rPr lang="en-CA" altLang="fr-FR" sz="2800" b="1" dirty="0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en-CA" altLang="fr-FR" sz="2800" b="1" dirty="0" err="1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autres</a:t>
            </a:r>
            <a:r>
              <a:rPr lang="en-CA" altLang="fr-FR" sz="2800" b="1" dirty="0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en-CA" altLang="fr-FR" sz="2800" b="1" dirty="0" err="1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aussi</a:t>
            </a:r>
            <a:r>
              <a:rPr lang="en-CA" altLang="fr-FR" sz="2800" b="1" dirty="0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 </a:t>
            </a:r>
          </a:p>
          <a:p>
            <a:pPr lvl="1">
              <a:lnSpc>
                <a:spcPct val="70000"/>
              </a:lnSpc>
              <a:spcBef>
                <a:spcPct val="50000"/>
              </a:spcBef>
            </a:pPr>
            <a:r>
              <a:rPr lang="en-CA" altLang="fr-FR" sz="2400" b="1" dirty="0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Ex: Discrimination, </a:t>
            </a:r>
            <a:r>
              <a:rPr lang="en-CA" altLang="fr-FR" sz="2400" b="1" dirty="0" err="1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surtout</a:t>
            </a:r>
            <a:r>
              <a:rPr lang="en-CA" altLang="fr-FR" sz="2400" b="1" dirty="0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 chez les </a:t>
            </a:r>
            <a:r>
              <a:rPr lang="en-CA" altLang="fr-FR" sz="2400" b="1" dirty="0" err="1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autochtones</a:t>
            </a:r>
            <a:endParaRPr lang="en-CA" altLang="fr-FR" sz="2800" b="1" dirty="0" smtClean="0">
              <a:solidFill>
                <a:schemeClr val="bg1">
                  <a:lumMod val="50000"/>
                </a:schemeClr>
              </a:solidFill>
              <a:latin typeface="Arial Narrow" pitchFamily="34" charset="0"/>
            </a:endParaRP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CA" altLang="fr-FR" sz="2800" b="1" dirty="0" err="1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Besoins</a:t>
            </a:r>
            <a:r>
              <a:rPr lang="en-CA" altLang="fr-FR" sz="2800" b="1" dirty="0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en-CA" altLang="fr-FR" sz="2800" b="1" dirty="0" err="1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importants</a:t>
            </a:r>
            <a:r>
              <a:rPr lang="en-CA" altLang="fr-FR" sz="2800" b="1" dirty="0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 en santé physique (</a:t>
            </a:r>
            <a:r>
              <a:rPr lang="en-CA" altLang="fr-FR" sz="2800" b="1" dirty="0" err="1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Hépatite</a:t>
            </a:r>
            <a:r>
              <a:rPr lang="en-CA" altLang="fr-FR" sz="2800" b="1" dirty="0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 C non </a:t>
            </a:r>
            <a:r>
              <a:rPr lang="en-CA" altLang="fr-FR" sz="2800" b="1" dirty="0" err="1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traitée</a:t>
            </a:r>
            <a:r>
              <a:rPr lang="en-CA" altLang="fr-FR" sz="2800" b="1" dirty="0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) et </a:t>
            </a:r>
            <a:r>
              <a:rPr lang="en-CA" altLang="fr-FR" sz="2800" b="1" dirty="0" err="1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mentale</a:t>
            </a:r>
            <a:endParaRPr lang="en-CA" altLang="fr-FR" sz="2800" b="1" dirty="0" smtClean="0">
              <a:solidFill>
                <a:schemeClr val="bg1">
                  <a:lumMod val="50000"/>
                </a:schemeClr>
              </a:solidFill>
              <a:latin typeface="Arial Narrow" pitchFamily="34" charset="0"/>
            </a:endParaRP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CA" altLang="fr-FR" sz="2800" b="1" dirty="0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Environ 2/3 des nouveaux </a:t>
            </a:r>
            <a:r>
              <a:rPr lang="en-CA" altLang="fr-FR" sz="2800" b="1" dirty="0" err="1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arrivants</a:t>
            </a:r>
            <a:r>
              <a:rPr lang="en-CA" altLang="fr-FR" sz="2800" b="1" dirty="0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en-CA" altLang="fr-FR" sz="2800" b="1" dirty="0" err="1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prévoient</a:t>
            </a:r>
            <a:r>
              <a:rPr lang="en-CA" altLang="fr-FR" sz="2800" b="1" dirty="0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en-CA" altLang="fr-FR" sz="2800" b="1" dirty="0" err="1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rester</a:t>
            </a:r>
            <a:r>
              <a:rPr lang="en-CA" altLang="fr-FR" sz="2800" b="1" dirty="0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 à Montréal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CA" altLang="fr-FR" sz="2800" b="1" dirty="0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“</a:t>
            </a:r>
            <a:r>
              <a:rPr lang="en-CA" altLang="fr-FR" sz="2800" b="1" dirty="0" err="1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Touristes</a:t>
            </a:r>
            <a:r>
              <a:rPr lang="en-CA" altLang="fr-FR" sz="2800" b="1" dirty="0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” </a:t>
            </a:r>
            <a:r>
              <a:rPr lang="en-CA" altLang="fr-FR" sz="2800" b="1" dirty="0" err="1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souvent</a:t>
            </a:r>
            <a:r>
              <a:rPr lang="en-CA" altLang="fr-FR" sz="2800" b="1" dirty="0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en-CA" altLang="fr-FR" sz="2800" b="1" dirty="0" err="1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d’autres</a:t>
            </a:r>
            <a:r>
              <a:rPr lang="en-CA" altLang="fr-FR" sz="2800" b="1" dirty="0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 provinces; </a:t>
            </a:r>
            <a:r>
              <a:rPr lang="en-CA" altLang="fr-FR" sz="2800" b="1" dirty="0" err="1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utilisent</a:t>
            </a:r>
            <a:r>
              <a:rPr lang="en-CA" altLang="fr-FR" sz="2800" b="1" dirty="0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en-CA" altLang="fr-FR" sz="2800" b="1" dirty="0" err="1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moins</a:t>
            </a:r>
            <a:r>
              <a:rPr lang="en-CA" altLang="fr-FR" sz="2800" b="1" dirty="0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 de services en </a:t>
            </a:r>
            <a:r>
              <a:rPr lang="en-CA" altLang="fr-FR" sz="2800" b="1" dirty="0" err="1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général</a:t>
            </a:r>
            <a:endParaRPr lang="en-CA" altLang="fr-FR" sz="2800" b="1" dirty="0" smtClean="0">
              <a:solidFill>
                <a:schemeClr val="bg1">
                  <a:lumMod val="50000"/>
                </a:schemeClr>
              </a:solidFill>
              <a:latin typeface="Arial Narrow" pitchFamily="34" charset="0"/>
            </a:endParaRPr>
          </a:p>
          <a:p>
            <a:pPr>
              <a:lnSpc>
                <a:spcPct val="70000"/>
              </a:lnSpc>
              <a:spcBef>
                <a:spcPct val="50000"/>
              </a:spcBef>
            </a:pPr>
            <a:endParaRPr lang="en-CA" altLang="fr-FR" sz="2800" b="1" dirty="0" smtClean="0">
              <a:solidFill>
                <a:schemeClr val="bg1">
                  <a:lumMod val="50000"/>
                </a:schemeClr>
              </a:solidFill>
              <a:latin typeface="Arial Narrow" pitchFamily="34" charset="0"/>
            </a:endParaRPr>
          </a:p>
          <a:p>
            <a:pPr>
              <a:lnSpc>
                <a:spcPct val="70000"/>
              </a:lnSpc>
              <a:spcBef>
                <a:spcPct val="50000"/>
              </a:spcBef>
            </a:pPr>
            <a:endParaRPr lang="en-CA" altLang="fr-FR" sz="2800" b="1" dirty="0" smtClean="0">
              <a:solidFill>
                <a:schemeClr val="bg1">
                  <a:lumMod val="50000"/>
                </a:schemeClr>
              </a:solidFill>
              <a:latin typeface="Arial Narrow" pitchFamily="34" charset="0"/>
            </a:endParaRPr>
          </a:p>
          <a:p>
            <a:pPr marL="0" indent="0">
              <a:lnSpc>
                <a:spcPct val="70000"/>
              </a:lnSpc>
              <a:spcBef>
                <a:spcPct val="50000"/>
              </a:spcBef>
              <a:buNone/>
            </a:pPr>
            <a:endParaRPr lang="fr-CA" altLang="fr-FR" sz="2000" dirty="0" smtClean="0">
              <a:solidFill>
                <a:srgbClr val="2D3645"/>
              </a:solidFill>
              <a:latin typeface="Arial Narrow" pitchFamily="34" charset="0"/>
            </a:endParaRPr>
          </a:p>
          <a:p>
            <a:pPr>
              <a:lnSpc>
                <a:spcPct val="70000"/>
              </a:lnSpc>
              <a:spcBef>
                <a:spcPct val="50000"/>
              </a:spcBef>
              <a:buFontTx/>
              <a:buNone/>
            </a:pPr>
            <a:endParaRPr lang="fr-CA" altLang="fr-FR" sz="2000" dirty="0" smtClean="0">
              <a:solidFill>
                <a:srgbClr val="2D3645"/>
              </a:solidFill>
              <a:latin typeface="Arial Narrow" pitchFamily="34" charset="0"/>
            </a:endParaRP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258872-7C93-45B7-ABFC-C3E382B5E573}" type="slidenum">
              <a:rPr lang="en-US" sz="1000" smtClean="0">
                <a:latin typeface="Arial Narrow" panose="020B0606020202030204" pitchFamily="34" charset="0"/>
              </a:rPr>
              <a:pPr>
                <a:defRPr/>
              </a:pPr>
              <a:t>21</a:t>
            </a:fld>
            <a:endParaRPr lang="en-US" sz="100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2677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Image 2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Zone de texte 3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179512" y="1412776"/>
            <a:ext cx="311961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fr-FR" b="1" dirty="0">
                <a:solidFill>
                  <a:srgbClr val="FC9600"/>
                </a:solidFill>
                <a:latin typeface="Arial Narrow" pitchFamily="34" charset="0"/>
              </a:rPr>
              <a:t>	</a:t>
            </a: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258872-7C93-45B7-ABFC-C3E382B5E573}" type="slidenum">
              <a:rPr lang="en-US" sz="1000" smtClean="0">
                <a:latin typeface="Arial Narrow" panose="020B0606020202030204" pitchFamily="34" charset="0"/>
              </a:rPr>
              <a:pPr>
                <a:defRPr/>
              </a:pPr>
              <a:t>3</a:t>
            </a:fld>
            <a:endParaRPr lang="en-US" sz="1000" dirty="0">
              <a:latin typeface="Arial Narrow" panose="020B0606020202030204" pitchFamily="34" charset="0"/>
            </a:endParaRPr>
          </a:p>
        </p:txBody>
      </p:sp>
      <p:sp>
        <p:nvSpPr>
          <p:cNvPr id="6" name="Zone de texte 3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196676" y="214986"/>
            <a:ext cx="8407772" cy="55399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fr-FR" sz="3600" b="1" dirty="0" smtClean="0">
                <a:solidFill>
                  <a:srgbClr val="FC9600"/>
                </a:solidFill>
                <a:latin typeface="Arial Narrow" pitchFamily="34" charset="0"/>
              </a:rPr>
              <a:t>OBJECTIFS DE L’ENQUÊTE COMPLÉMENTAIRE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fr-FR" sz="3600" b="1" dirty="0" smtClean="0">
              <a:solidFill>
                <a:srgbClr val="FC9600"/>
              </a:solidFill>
              <a:latin typeface="Arial Narrow" pitchFamily="34" charset="0"/>
            </a:endParaRPr>
          </a:p>
          <a:p>
            <a:pPr marL="514350" indent="-514350" eaLnBrk="1" hangingPunct="1">
              <a:spcBef>
                <a:spcPct val="50000"/>
              </a:spcBef>
              <a:buFont typeface="+mj-lt"/>
              <a:buAutoNum type="arabicPeriod"/>
            </a:pPr>
            <a:r>
              <a:rPr lang="en-US" altLang="fr-FR" sz="2800" b="1" dirty="0" err="1" smtClean="0">
                <a:solidFill>
                  <a:schemeClr val="bg1">
                    <a:lumMod val="65000"/>
                  </a:schemeClr>
                </a:solidFill>
                <a:latin typeface="Arial Narrow" pitchFamily="34" charset="0"/>
              </a:rPr>
              <a:t>Mieux</a:t>
            </a:r>
            <a:r>
              <a:rPr lang="en-US" altLang="fr-FR" sz="2800" b="1" dirty="0" smtClean="0">
                <a:solidFill>
                  <a:schemeClr val="bg1">
                    <a:lumMod val="65000"/>
                  </a:schemeClr>
                </a:solidFill>
                <a:latin typeface="Arial Narrow" pitchFamily="34" charset="0"/>
              </a:rPr>
              <a:t> </a:t>
            </a:r>
            <a:r>
              <a:rPr lang="en-US" altLang="fr-FR" sz="2800" b="1" dirty="0" err="1" smtClean="0">
                <a:solidFill>
                  <a:schemeClr val="bg1">
                    <a:lumMod val="65000"/>
                  </a:schemeClr>
                </a:solidFill>
                <a:latin typeface="Arial Narrow" pitchFamily="34" charset="0"/>
              </a:rPr>
              <a:t>caractériser</a:t>
            </a:r>
            <a:r>
              <a:rPr lang="en-US" altLang="fr-FR" sz="2800" b="1" dirty="0" smtClean="0">
                <a:solidFill>
                  <a:schemeClr val="bg1">
                    <a:lumMod val="65000"/>
                  </a:schemeClr>
                </a:solidFill>
                <a:latin typeface="Arial Narrow" pitchFamily="34" charset="0"/>
              </a:rPr>
              <a:t> la population </a:t>
            </a:r>
            <a:r>
              <a:rPr lang="en-US" altLang="fr-FR" sz="2800" b="1" dirty="0" err="1" smtClean="0">
                <a:solidFill>
                  <a:schemeClr val="bg1">
                    <a:lumMod val="65000"/>
                  </a:schemeClr>
                </a:solidFill>
                <a:latin typeface="Arial Narrow" pitchFamily="34" charset="0"/>
              </a:rPr>
              <a:t>en</a:t>
            </a:r>
            <a:r>
              <a:rPr lang="en-US" altLang="fr-FR" sz="2800" b="1" dirty="0" smtClean="0">
                <a:solidFill>
                  <a:schemeClr val="bg1">
                    <a:lumMod val="65000"/>
                  </a:schemeClr>
                </a:solidFill>
                <a:latin typeface="Arial Narrow" pitchFamily="34" charset="0"/>
              </a:rPr>
              <a:t> situation </a:t>
            </a:r>
            <a:r>
              <a:rPr lang="en-US" altLang="fr-FR" sz="2800" b="1" dirty="0" err="1" smtClean="0">
                <a:solidFill>
                  <a:schemeClr val="bg1">
                    <a:lumMod val="65000"/>
                  </a:schemeClr>
                </a:solidFill>
                <a:latin typeface="Arial Narrow" pitchFamily="34" charset="0"/>
              </a:rPr>
              <a:t>d’itinérance</a:t>
            </a:r>
            <a:r>
              <a:rPr lang="en-US" altLang="fr-FR" sz="2800" b="1" dirty="0" smtClean="0">
                <a:solidFill>
                  <a:schemeClr val="bg1">
                    <a:lumMod val="65000"/>
                  </a:schemeClr>
                </a:solidFill>
                <a:latin typeface="Arial Narrow" pitchFamily="34" charset="0"/>
              </a:rPr>
              <a:t> qui </a:t>
            </a:r>
            <a:r>
              <a:rPr lang="en-US" altLang="fr-FR" sz="2800" b="1" dirty="0" err="1" smtClean="0">
                <a:solidFill>
                  <a:schemeClr val="bg1">
                    <a:lumMod val="65000"/>
                  </a:schemeClr>
                </a:solidFill>
                <a:latin typeface="Arial Narrow" pitchFamily="34" charset="0"/>
              </a:rPr>
              <a:t>était</a:t>
            </a:r>
            <a:r>
              <a:rPr lang="en-US" altLang="fr-FR" sz="2800" b="1" dirty="0" smtClean="0">
                <a:solidFill>
                  <a:schemeClr val="bg1">
                    <a:lumMod val="65000"/>
                  </a:schemeClr>
                </a:solidFill>
                <a:latin typeface="Arial Narrow" pitchFamily="34" charset="0"/>
              </a:rPr>
              <a:t> </a:t>
            </a:r>
            <a:r>
              <a:rPr lang="en-US" altLang="fr-FR" sz="2800" b="1" dirty="0" err="1" smtClean="0">
                <a:solidFill>
                  <a:schemeClr val="bg1">
                    <a:lumMod val="65000"/>
                  </a:schemeClr>
                </a:solidFill>
                <a:latin typeface="Arial Narrow" pitchFamily="34" charset="0"/>
              </a:rPr>
              <a:t>présente</a:t>
            </a:r>
            <a:r>
              <a:rPr lang="en-US" altLang="fr-FR" sz="2800" b="1" dirty="0" smtClean="0">
                <a:solidFill>
                  <a:schemeClr val="bg1">
                    <a:lumMod val="65000"/>
                  </a:schemeClr>
                </a:solidFill>
                <a:latin typeface="Arial Narrow" pitchFamily="34" charset="0"/>
              </a:rPr>
              <a:t> à Montréal </a:t>
            </a:r>
            <a:r>
              <a:rPr lang="en-US" altLang="fr-FR" sz="2800" b="1" dirty="0" err="1" smtClean="0">
                <a:solidFill>
                  <a:schemeClr val="bg1">
                    <a:lumMod val="65000"/>
                  </a:schemeClr>
                </a:solidFill>
                <a:latin typeface="Arial Narrow" pitchFamily="34" charset="0"/>
              </a:rPr>
              <a:t>lors</a:t>
            </a:r>
            <a:r>
              <a:rPr lang="en-US" altLang="fr-FR" sz="2800" b="1" dirty="0" smtClean="0">
                <a:solidFill>
                  <a:schemeClr val="bg1">
                    <a:lumMod val="65000"/>
                  </a:schemeClr>
                </a:solidFill>
                <a:latin typeface="Arial Narrow" pitchFamily="34" charset="0"/>
              </a:rPr>
              <a:t> du </a:t>
            </a:r>
            <a:r>
              <a:rPr lang="en-US" altLang="fr-FR" sz="2800" b="1" dirty="0" err="1" smtClean="0">
                <a:solidFill>
                  <a:schemeClr val="bg1">
                    <a:lumMod val="65000"/>
                  </a:schemeClr>
                </a:solidFill>
                <a:latin typeface="Arial Narrow" pitchFamily="34" charset="0"/>
              </a:rPr>
              <a:t>dénombrement</a:t>
            </a:r>
            <a:r>
              <a:rPr lang="en-US" altLang="fr-FR" sz="2800" b="1" dirty="0" smtClean="0">
                <a:solidFill>
                  <a:schemeClr val="bg1">
                    <a:lumMod val="65000"/>
                  </a:schemeClr>
                </a:solidFill>
                <a:latin typeface="Arial Narrow" pitchFamily="34" charset="0"/>
              </a:rPr>
              <a:t>.</a:t>
            </a:r>
          </a:p>
          <a:p>
            <a:pPr marL="1257300" lvl="1" indent="-514350" eaLnBrk="1" hangingPunct="1">
              <a:spcBef>
                <a:spcPct val="50000"/>
              </a:spcBef>
            </a:pPr>
            <a:r>
              <a:rPr lang="en-US" altLang="fr-FR" sz="2400" b="1" dirty="0" smtClean="0">
                <a:solidFill>
                  <a:schemeClr val="bg1">
                    <a:lumMod val="65000"/>
                  </a:schemeClr>
                </a:solidFill>
                <a:latin typeface="Arial Narrow" pitchFamily="34" charset="0"/>
              </a:rPr>
              <a:t>PARTICULIÈREMENT LES FEMMES, LES AUTOCHTONES ET LES JEUNES</a:t>
            </a:r>
          </a:p>
          <a:p>
            <a:pPr marL="514350" indent="-514350" eaLnBrk="1" hangingPunct="1">
              <a:spcBef>
                <a:spcPct val="50000"/>
              </a:spcBef>
              <a:buFont typeface="+mj-lt"/>
              <a:buAutoNum type="arabicPeriod"/>
            </a:pPr>
            <a:r>
              <a:rPr lang="en-US" altLang="fr-FR" sz="2800" b="1" dirty="0" err="1" smtClean="0">
                <a:solidFill>
                  <a:schemeClr val="bg1">
                    <a:lumMod val="65000"/>
                  </a:schemeClr>
                </a:solidFill>
                <a:latin typeface="Arial Narrow" pitchFamily="34" charset="0"/>
              </a:rPr>
              <a:t>Décrire</a:t>
            </a:r>
            <a:r>
              <a:rPr lang="en-US" altLang="fr-FR" sz="2800" b="1" dirty="0" smtClean="0">
                <a:solidFill>
                  <a:schemeClr val="bg1">
                    <a:lumMod val="65000"/>
                  </a:schemeClr>
                </a:solidFill>
                <a:latin typeface="Arial Narrow" pitchFamily="34" charset="0"/>
              </a:rPr>
              <a:t> la population </a:t>
            </a:r>
            <a:r>
              <a:rPr lang="en-US" altLang="fr-FR" sz="2800" b="1" dirty="0" err="1" smtClean="0">
                <a:solidFill>
                  <a:schemeClr val="bg1">
                    <a:lumMod val="65000"/>
                  </a:schemeClr>
                </a:solidFill>
                <a:latin typeface="Arial Narrow" pitchFamily="34" charset="0"/>
              </a:rPr>
              <a:t>arrivée</a:t>
            </a:r>
            <a:r>
              <a:rPr lang="en-US" altLang="fr-FR" sz="2800" b="1" dirty="0" smtClean="0">
                <a:solidFill>
                  <a:schemeClr val="bg1">
                    <a:lumMod val="65000"/>
                  </a:schemeClr>
                </a:solidFill>
                <a:latin typeface="Arial Narrow" pitchFamily="34" charset="0"/>
              </a:rPr>
              <a:t> à Montréal </a:t>
            </a:r>
            <a:r>
              <a:rPr lang="en-US" altLang="fr-FR" sz="2800" b="1" dirty="0" err="1" smtClean="0">
                <a:solidFill>
                  <a:schemeClr val="bg1">
                    <a:lumMod val="65000"/>
                  </a:schemeClr>
                </a:solidFill>
                <a:latin typeface="Arial Narrow" pitchFamily="34" charset="0"/>
              </a:rPr>
              <a:t>depuis</a:t>
            </a:r>
            <a:r>
              <a:rPr lang="en-US" altLang="fr-FR" sz="2800" b="1" dirty="0" smtClean="0">
                <a:solidFill>
                  <a:schemeClr val="bg1">
                    <a:lumMod val="65000"/>
                  </a:schemeClr>
                </a:solidFill>
                <a:latin typeface="Arial Narrow" pitchFamily="34" charset="0"/>
              </a:rPr>
              <a:t> le </a:t>
            </a:r>
            <a:r>
              <a:rPr lang="en-US" altLang="fr-FR" sz="2800" b="1" dirty="0" err="1" smtClean="0">
                <a:solidFill>
                  <a:schemeClr val="bg1">
                    <a:lumMod val="65000"/>
                  </a:schemeClr>
                </a:solidFill>
                <a:latin typeface="Arial Narrow" pitchFamily="34" charset="0"/>
              </a:rPr>
              <a:t>dénombrement</a:t>
            </a:r>
            <a:r>
              <a:rPr lang="en-US" altLang="fr-FR" sz="2800" b="1" dirty="0" smtClean="0">
                <a:solidFill>
                  <a:schemeClr val="bg1">
                    <a:lumMod val="65000"/>
                  </a:schemeClr>
                </a:solidFill>
                <a:latin typeface="Arial Narrow" pitchFamily="34" charset="0"/>
              </a:rPr>
              <a:t> à Montréal</a:t>
            </a:r>
            <a:endParaRPr lang="en-US" altLang="fr-FR" sz="2800" b="1" dirty="0">
              <a:solidFill>
                <a:schemeClr val="bg1">
                  <a:lumMod val="65000"/>
                </a:schemeClr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4108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Image 2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Zone de texte 3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179512" y="1412776"/>
            <a:ext cx="311961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fr-FR" b="1" dirty="0">
                <a:solidFill>
                  <a:srgbClr val="FC9600"/>
                </a:solidFill>
                <a:latin typeface="Arial Narrow" pitchFamily="34" charset="0"/>
              </a:rPr>
              <a:t>	</a:t>
            </a:r>
          </a:p>
        </p:txBody>
      </p:sp>
      <p:sp>
        <p:nvSpPr>
          <p:cNvPr id="3076" name="Zone de texte 4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1979712" y="1281106"/>
            <a:ext cx="6998072" cy="56261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66700" indent="-2667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457200" indent="-457200">
              <a:lnSpc>
                <a:spcPct val="70000"/>
              </a:lnSpc>
              <a:spcBef>
                <a:spcPct val="50000"/>
              </a:spcBef>
              <a:buFontTx/>
              <a:buAutoNum type="arabicPeriod"/>
            </a:pPr>
            <a:endParaRPr lang="en-CA" altLang="fr-FR" sz="2000" dirty="0" smtClean="0">
              <a:solidFill>
                <a:srgbClr val="2D3645"/>
              </a:solidFill>
              <a:latin typeface="Arial Narrow" pitchFamily="34" charset="0"/>
            </a:endParaRP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CA" altLang="fr-FR" sz="2400" b="1" dirty="0" err="1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Mêmes</a:t>
            </a:r>
            <a:r>
              <a:rPr lang="en-CA" altLang="fr-FR" sz="2400" b="1" dirty="0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en-CA" altLang="fr-FR" sz="2400" b="1" dirty="0" err="1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informations</a:t>
            </a:r>
            <a:r>
              <a:rPr lang="en-CA" altLang="fr-FR" sz="2400" b="1" dirty="0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en-CA" altLang="fr-FR" sz="2400" b="1" dirty="0" err="1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démographiques</a:t>
            </a:r>
            <a:r>
              <a:rPr lang="en-CA" altLang="fr-FR" sz="2400" b="1" dirty="0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 pour </a:t>
            </a:r>
            <a:r>
              <a:rPr lang="en-CA" altLang="fr-FR" sz="2400" b="1" dirty="0" err="1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pouvoir</a:t>
            </a:r>
            <a:r>
              <a:rPr lang="en-CA" altLang="fr-FR" sz="2400" b="1" dirty="0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en-CA" altLang="fr-FR" sz="2400" b="1" dirty="0" err="1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recouper</a:t>
            </a:r>
            <a:r>
              <a:rPr lang="en-CA" altLang="fr-FR" sz="2400" b="1" dirty="0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 avec questions du </a:t>
            </a:r>
            <a:r>
              <a:rPr lang="en-CA" altLang="fr-FR" sz="2400" b="1" dirty="0" err="1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dénombrement</a:t>
            </a:r>
            <a:endParaRPr lang="en-CA" altLang="fr-FR" sz="2400" b="1" dirty="0" smtClean="0">
              <a:solidFill>
                <a:schemeClr val="bg1">
                  <a:lumMod val="50000"/>
                </a:schemeClr>
              </a:solidFill>
              <a:latin typeface="Arial Narrow" pitchFamily="34" charset="0"/>
            </a:endParaRPr>
          </a:p>
          <a:p>
            <a:pPr lvl="1">
              <a:lnSpc>
                <a:spcPct val="70000"/>
              </a:lnSpc>
              <a:spcBef>
                <a:spcPct val="50000"/>
              </a:spcBef>
            </a:pPr>
            <a:r>
              <a:rPr lang="en-CA" altLang="fr-FR" sz="2000" b="1" dirty="0" err="1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Ajout</a:t>
            </a:r>
            <a:r>
              <a:rPr lang="en-CA" altLang="fr-FR" sz="2000" b="1" dirty="0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 de </a:t>
            </a:r>
            <a:r>
              <a:rPr lang="en-CA" altLang="fr-FR" sz="2000" b="1" dirty="0" err="1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l’orientation</a:t>
            </a:r>
            <a:r>
              <a:rPr lang="en-CA" altLang="fr-FR" sz="2000" b="1" dirty="0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en-CA" altLang="fr-FR" sz="2000" b="1" dirty="0" err="1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sexuelle</a:t>
            </a:r>
            <a:r>
              <a:rPr lang="en-CA" altLang="fr-FR" sz="2000" b="1" dirty="0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 ; </a:t>
            </a:r>
            <a:r>
              <a:rPr lang="en-CA" altLang="fr-FR" sz="2000" b="1" dirty="0" err="1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détails</a:t>
            </a:r>
            <a:r>
              <a:rPr lang="en-CA" altLang="fr-FR" sz="2000" b="1" dirty="0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en-CA" altLang="fr-FR" sz="2000" b="1" dirty="0" err="1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sur</a:t>
            </a:r>
            <a:r>
              <a:rPr lang="en-CA" altLang="fr-FR" sz="2000" b="1" dirty="0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 Premières Nations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CA" altLang="fr-FR" sz="2400" b="1" dirty="0" err="1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Itinérance</a:t>
            </a:r>
            <a:r>
              <a:rPr lang="en-CA" altLang="fr-FR" sz="2400" b="1" dirty="0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 sur </a:t>
            </a:r>
            <a:r>
              <a:rPr lang="en-CA" altLang="fr-FR" sz="2400" b="1" dirty="0" err="1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une</a:t>
            </a:r>
            <a:r>
              <a:rPr lang="en-CA" altLang="fr-FR" sz="2400" b="1" dirty="0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en-CA" altLang="fr-FR" sz="2400" b="1" dirty="0" err="1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période</a:t>
            </a:r>
            <a:r>
              <a:rPr lang="en-CA" altLang="fr-FR" sz="2400" b="1" dirty="0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 de 3 </a:t>
            </a:r>
            <a:r>
              <a:rPr lang="en-CA" altLang="fr-FR" sz="2400" b="1" dirty="0" err="1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ans</a:t>
            </a:r>
            <a:r>
              <a:rPr lang="en-CA" altLang="fr-FR" sz="2400" b="1" dirty="0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: </a:t>
            </a:r>
            <a:r>
              <a:rPr lang="en-CA" altLang="fr-FR" sz="2400" b="1" dirty="0" err="1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d</a:t>
            </a:r>
            <a:r>
              <a:rPr lang="en-CA" altLang="fr-FR" sz="2400" b="1" dirty="0" err="1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urée</a:t>
            </a:r>
            <a:r>
              <a:rPr lang="en-CA" altLang="fr-FR" sz="2400" b="1" dirty="0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 relative des </a:t>
            </a:r>
            <a:r>
              <a:rPr lang="en-CA" altLang="fr-FR" sz="2400" b="1" dirty="0" err="1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épisodes</a:t>
            </a:r>
            <a:r>
              <a:rPr lang="en-CA" altLang="fr-FR" sz="2400" b="1" dirty="0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en-CA" altLang="fr-FR" sz="2400" b="1" dirty="0" err="1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logés</a:t>
            </a:r>
            <a:r>
              <a:rPr lang="en-CA" altLang="fr-FR" sz="2400" b="1" dirty="0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 et non-</a:t>
            </a:r>
            <a:r>
              <a:rPr lang="en-CA" altLang="fr-FR" sz="2400" b="1" dirty="0" err="1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logés</a:t>
            </a:r>
            <a:endParaRPr lang="en-CA" altLang="fr-FR" sz="2400" b="1" dirty="0" smtClean="0">
              <a:solidFill>
                <a:schemeClr val="bg1">
                  <a:lumMod val="50000"/>
                </a:schemeClr>
              </a:solidFill>
              <a:latin typeface="Arial Narrow" pitchFamily="34" charset="0"/>
            </a:endParaRP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CA" altLang="fr-FR" sz="2400" b="1" dirty="0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Passage 6 </a:t>
            </a:r>
            <a:r>
              <a:rPr lang="en-CA" altLang="fr-FR" sz="2400" b="1" dirty="0" err="1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mois</a:t>
            </a:r>
            <a:r>
              <a:rPr lang="en-CA" altLang="fr-FR" sz="2400" b="1" dirty="0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en-CA" altLang="fr-FR" sz="2400" b="1" dirty="0" err="1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ou</a:t>
            </a:r>
            <a:r>
              <a:rPr lang="en-CA" altLang="fr-FR" sz="2400" b="1" dirty="0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 plus </a:t>
            </a:r>
            <a:r>
              <a:rPr lang="en-CA" altLang="fr-FR" sz="2400" b="1" dirty="0" err="1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en</a:t>
            </a:r>
            <a:r>
              <a:rPr lang="en-CA" altLang="fr-FR" sz="2400" b="1" dirty="0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 Centres </a:t>
            </a:r>
            <a:r>
              <a:rPr lang="en-CA" altLang="fr-FR" sz="2400" b="1" dirty="0" err="1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jeunesse</a:t>
            </a:r>
            <a:r>
              <a:rPr lang="en-CA" altLang="fr-FR" sz="2400" b="1" dirty="0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en-CA" altLang="fr-FR" sz="2400" b="1" dirty="0" err="1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avant</a:t>
            </a:r>
            <a:r>
              <a:rPr lang="en-CA" altLang="fr-FR" sz="2400" b="1" dirty="0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 18 </a:t>
            </a:r>
            <a:r>
              <a:rPr lang="en-CA" altLang="fr-FR" sz="2400" b="1" dirty="0" err="1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ans</a:t>
            </a:r>
            <a:endParaRPr lang="en-CA" altLang="fr-FR" sz="2400" b="1" dirty="0" smtClean="0">
              <a:solidFill>
                <a:schemeClr val="bg1">
                  <a:lumMod val="50000"/>
                </a:schemeClr>
              </a:solidFill>
              <a:latin typeface="Arial Narrow" pitchFamily="34" charset="0"/>
            </a:endParaRP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CA" altLang="fr-FR" sz="2400" b="1" dirty="0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Obstacles et </a:t>
            </a:r>
            <a:r>
              <a:rPr lang="en-CA" altLang="fr-FR" sz="2400" b="1" dirty="0" err="1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facilitateurs</a:t>
            </a:r>
            <a:r>
              <a:rPr lang="en-CA" altLang="fr-FR" sz="2400" b="1" dirty="0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 pour se </a:t>
            </a:r>
            <a:r>
              <a:rPr lang="en-CA" altLang="fr-FR" sz="2400" b="1" dirty="0" err="1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sortir</a:t>
            </a:r>
            <a:r>
              <a:rPr lang="en-CA" altLang="fr-FR" sz="2400" b="1" dirty="0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 de </a:t>
            </a:r>
            <a:r>
              <a:rPr lang="en-CA" altLang="fr-FR" sz="2400" b="1" dirty="0" err="1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l’itinérance</a:t>
            </a:r>
            <a:endParaRPr lang="en-CA" altLang="fr-FR" sz="2400" b="1" dirty="0" smtClean="0">
              <a:solidFill>
                <a:schemeClr val="bg1">
                  <a:lumMod val="50000"/>
                </a:schemeClr>
              </a:solidFill>
              <a:latin typeface="Arial Narrow" pitchFamily="34" charset="0"/>
            </a:endParaRP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CA" altLang="fr-FR" sz="2400" b="1" dirty="0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Santé et </a:t>
            </a:r>
            <a:r>
              <a:rPr lang="en-CA" altLang="fr-FR" sz="2400" b="1" dirty="0" err="1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abus</a:t>
            </a:r>
            <a:r>
              <a:rPr lang="en-CA" altLang="fr-FR" sz="2400" b="1" dirty="0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 de substances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CA" altLang="fr-FR" sz="2400" b="1" dirty="0" err="1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Caractéristiques</a:t>
            </a:r>
            <a:r>
              <a:rPr lang="en-CA" altLang="fr-FR" sz="2400" b="1" dirty="0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 de la population </a:t>
            </a:r>
            <a:r>
              <a:rPr lang="en-CA" altLang="fr-FR" sz="2400" b="1" dirty="0" err="1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arrivée</a:t>
            </a:r>
            <a:r>
              <a:rPr lang="en-CA" altLang="fr-FR" sz="2400" b="1" dirty="0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 à Montréal </a:t>
            </a:r>
            <a:r>
              <a:rPr lang="en-CA" altLang="fr-FR" sz="2400" b="1" dirty="0" err="1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depuis</a:t>
            </a:r>
            <a:r>
              <a:rPr lang="en-CA" altLang="fr-FR" sz="2400" b="1" dirty="0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 le </a:t>
            </a:r>
            <a:r>
              <a:rPr lang="en-CA" altLang="fr-FR" sz="2400" b="1" dirty="0" err="1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dénombrement</a:t>
            </a:r>
            <a:endParaRPr lang="en-CA" altLang="fr-FR" sz="2800" b="1" dirty="0" smtClean="0">
              <a:solidFill>
                <a:schemeClr val="bg1">
                  <a:lumMod val="50000"/>
                </a:schemeClr>
              </a:solidFill>
              <a:latin typeface="Arial Narrow" pitchFamily="34" charset="0"/>
            </a:endParaRPr>
          </a:p>
          <a:p>
            <a:pPr marL="0" indent="0">
              <a:lnSpc>
                <a:spcPct val="70000"/>
              </a:lnSpc>
              <a:spcBef>
                <a:spcPct val="50000"/>
              </a:spcBef>
              <a:buNone/>
            </a:pPr>
            <a:endParaRPr lang="en-CA" altLang="fr-FR" sz="2800" b="1" dirty="0">
              <a:solidFill>
                <a:schemeClr val="bg1">
                  <a:lumMod val="50000"/>
                </a:schemeClr>
              </a:solidFill>
              <a:latin typeface="Arial Narrow" pitchFamily="34" charset="0"/>
            </a:endParaRPr>
          </a:p>
          <a:p>
            <a:pPr marL="0" indent="0">
              <a:lnSpc>
                <a:spcPct val="70000"/>
              </a:lnSpc>
              <a:spcBef>
                <a:spcPct val="50000"/>
              </a:spcBef>
              <a:buNone/>
            </a:pPr>
            <a:endParaRPr lang="fr-CA" altLang="fr-FR" sz="2000" dirty="0" smtClean="0">
              <a:solidFill>
                <a:srgbClr val="2D3645"/>
              </a:solidFill>
              <a:latin typeface="Arial Narrow" pitchFamily="34" charset="0"/>
            </a:endParaRPr>
          </a:p>
          <a:p>
            <a:pPr>
              <a:lnSpc>
                <a:spcPct val="70000"/>
              </a:lnSpc>
              <a:spcBef>
                <a:spcPct val="50000"/>
              </a:spcBef>
              <a:buFontTx/>
              <a:buNone/>
            </a:pPr>
            <a:endParaRPr lang="fr-CA" altLang="fr-FR" sz="2000" dirty="0" smtClean="0">
              <a:solidFill>
                <a:srgbClr val="2D3645"/>
              </a:solidFill>
              <a:latin typeface="Arial Narrow" pitchFamily="34" charset="0"/>
            </a:endParaRP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258872-7C93-45B7-ABFC-C3E382B5E573}" type="slidenum">
              <a:rPr lang="en-US" sz="1000" smtClean="0">
                <a:latin typeface="Arial Narrow" panose="020B0606020202030204" pitchFamily="34" charset="0"/>
              </a:rPr>
              <a:pPr>
                <a:defRPr/>
              </a:pPr>
              <a:t>4</a:t>
            </a:fld>
            <a:endParaRPr lang="en-US" sz="1000" dirty="0">
              <a:latin typeface="Arial Narrow" panose="020B0606020202030204" pitchFamily="34" charset="0"/>
            </a:endParaRPr>
          </a:p>
        </p:txBody>
      </p:sp>
      <p:sp>
        <p:nvSpPr>
          <p:cNvPr id="6" name="Zone de texte 3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196676" y="214986"/>
            <a:ext cx="739966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fr-FR" b="1" dirty="0" smtClean="0">
                <a:solidFill>
                  <a:srgbClr val="FC9600"/>
                </a:solidFill>
                <a:latin typeface="Arial Narrow" pitchFamily="34" charset="0"/>
              </a:rPr>
              <a:t>PRINCIPAUX TYPES D’INFORMATIONS RECHERCHÉES</a:t>
            </a:r>
            <a:endParaRPr lang="en-US" altLang="fr-FR" b="1" dirty="0">
              <a:solidFill>
                <a:srgbClr val="FC9600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3886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996CA-C54A-4932-B42C-E6B96C899DD1}" type="slidenum">
              <a:rPr lang="fr-CA" smtClean="0"/>
              <a:t>5</a:t>
            </a:fld>
            <a:endParaRPr lang="fr-CA"/>
          </a:p>
        </p:txBody>
      </p:sp>
      <p:pic>
        <p:nvPicPr>
          <p:cNvPr id="3" name="Image 2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776" y="-33288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1835696" y="2371616"/>
            <a:ext cx="2232248" cy="6437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488" tIns="44450" rIns="90488" bIns="44450">
            <a:spAutoFit/>
          </a:bodyPr>
          <a:lstStyle>
            <a:lvl1pPr marL="457200" indent="-4572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eaLnBrk="1" hangingPunct="1">
              <a:spcBef>
                <a:spcPct val="0"/>
              </a:spcBef>
              <a:buFontTx/>
              <a:buNone/>
            </a:pPr>
            <a:r>
              <a:rPr lang="en-CA" altLang="fr-FR" sz="3600" b="1" dirty="0" smtClean="0">
                <a:solidFill>
                  <a:srgbClr val="FC9600"/>
                </a:solidFill>
                <a:latin typeface="Arial Narrow" pitchFamily="34" charset="0"/>
              </a:rPr>
              <a:t>MÉTHODE</a:t>
            </a:r>
          </a:p>
        </p:txBody>
      </p:sp>
    </p:spTree>
    <p:extLst>
      <p:ext uri="{BB962C8B-B14F-4D97-AF65-F5344CB8AC3E}">
        <p14:creationId xmlns:p14="http://schemas.microsoft.com/office/powerpoint/2010/main" val="3367393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Image 2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Zone de texte 3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620142" y="1412776"/>
            <a:ext cx="7992888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fr-FR" b="1" dirty="0" err="1" smtClean="0">
                <a:solidFill>
                  <a:schemeClr val="tx2"/>
                </a:solidFill>
                <a:latin typeface="Arial Narrow" pitchFamily="34" charset="0"/>
              </a:rPr>
              <a:t>Personnes</a:t>
            </a:r>
            <a:r>
              <a:rPr lang="en-US" altLang="fr-FR" b="1" dirty="0" smtClean="0">
                <a:solidFill>
                  <a:schemeClr val="tx2"/>
                </a:solidFill>
                <a:latin typeface="Arial Narrow" pitchFamily="34" charset="0"/>
              </a:rPr>
              <a:t> </a:t>
            </a:r>
            <a:r>
              <a:rPr lang="en-US" altLang="fr-FR" b="1" dirty="0" err="1" smtClean="0">
                <a:solidFill>
                  <a:schemeClr val="tx2"/>
                </a:solidFill>
                <a:latin typeface="Arial Narrow" pitchFamily="34" charset="0"/>
              </a:rPr>
              <a:t>en</a:t>
            </a:r>
            <a:r>
              <a:rPr lang="en-US" altLang="fr-FR" b="1" dirty="0" smtClean="0">
                <a:solidFill>
                  <a:schemeClr val="tx2"/>
                </a:solidFill>
                <a:latin typeface="Arial Narrow" pitchFamily="34" charset="0"/>
              </a:rPr>
              <a:t> situation </a:t>
            </a:r>
            <a:r>
              <a:rPr lang="en-US" altLang="fr-FR" b="1" dirty="0" err="1" smtClean="0">
                <a:solidFill>
                  <a:schemeClr val="tx2"/>
                </a:solidFill>
                <a:latin typeface="Arial Narrow" pitchFamily="34" charset="0"/>
              </a:rPr>
              <a:t>d’itinérance</a:t>
            </a:r>
            <a:r>
              <a:rPr lang="en-US" altLang="fr-FR" b="1" dirty="0" smtClean="0">
                <a:solidFill>
                  <a:schemeClr val="tx2"/>
                </a:solidFill>
                <a:latin typeface="Arial Narrow" pitchFamily="34" charset="0"/>
              </a:rPr>
              <a:t> </a:t>
            </a:r>
            <a:r>
              <a:rPr lang="en-US" altLang="fr-FR" b="1" dirty="0" err="1" smtClean="0">
                <a:solidFill>
                  <a:schemeClr val="tx2"/>
                </a:solidFill>
                <a:latin typeface="Arial Narrow" pitchFamily="34" charset="0"/>
              </a:rPr>
              <a:t>selon</a:t>
            </a:r>
            <a:r>
              <a:rPr lang="en-US" altLang="fr-FR" b="1" dirty="0" smtClean="0">
                <a:solidFill>
                  <a:schemeClr val="tx2"/>
                </a:solidFill>
                <a:latin typeface="Arial Narrow" pitchFamily="34" charset="0"/>
              </a:rPr>
              <a:t> la </a:t>
            </a:r>
            <a:r>
              <a:rPr lang="en-US" altLang="fr-FR" b="1" dirty="0" err="1" smtClean="0">
                <a:solidFill>
                  <a:schemeClr val="tx2"/>
                </a:solidFill>
                <a:latin typeface="Arial Narrow" pitchFamily="34" charset="0"/>
              </a:rPr>
              <a:t>définition</a:t>
            </a:r>
            <a:r>
              <a:rPr lang="en-US" altLang="fr-FR" b="1" dirty="0" smtClean="0">
                <a:solidFill>
                  <a:schemeClr val="tx2"/>
                </a:solidFill>
                <a:latin typeface="Arial Narrow" pitchFamily="34" charset="0"/>
              </a:rPr>
              <a:t> </a:t>
            </a:r>
            <a:r>
              <a:rPr lang="en-US" altLang="fr-FR" b="1" dirty="0" err="1" smtClean="0">
                <a:solidFill>
                  <a:schemeClr val="tx2"/>
                </a:solidFill>
                <a:latin typeface="Arial Narrow" pitchFamily="34" charset="0"/>
              </a:rPr>
              <a:t>canadienne</a:t>
            </a:r>
            <a:r>
              <a:rPr lang="en-US" altLang="fr-FR" b="1" dirty="0" smtClean="0">
                <a:solidFill>
                  <a:schemeClr val="tx2"/>
                </a:solidFill>
                <a:latin typeface="Arial Narrow" pitchFamily="34" charset="0"/>
              </a:rPr>
              <a:t> de </a:t>
            </a:r>
            <a:r>
              <a:rPr lang="en-US" altLang="fr-FR" b="1" dirty="0" err="1" smtClean="0">
                <a:solidFill>
                  <a:schemeClr val="tx2"/>
                </a:solidFill>
                <a:latin typeface="Arial Narrow" pitchFamily="34" charset="0"/>
              </a:rPr>
              <a:t>l’itinérance</a:t>
            </a:r>
            <a:r>
              <a:rPr lang="en-US" altLang="fr-FR" b="1" dirty="0" smtClean="0">
                <a:solidFill>
                  <a:schemeClr val="tx2"/>
                </a:solidFill>
                <a:latin typeface="Arial Narrow" pitchFamily="34" charset="0"/>
              </a:rPr>
              <a:t>*</a:t>
            </a:r>
            <a:endParaRPr lang="en-US" altLang="fr-FR" b="1" dirty="0">
              <a:solidFill>
                <a:schemeClr val="tx2"/>
              </a:solidFill>
              <a:latin typeface="Arial Narrow" pitchFamily="34" charset="0"/>
            </a:endParaRP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258872-7C93-45B7-ABFC-C3E382B5E573}" type="slidenum">
              <a:rPr lang="en-US" sz="1000" smtClean="0">
                <a:latin typeface="Arial Narrow" panose="020B0606020202030204" pitchFamily="34" charset="0"/>
              </a:rPr>
              <a:pPr>
                <a:defRPr/>
              </a:pPr>
              <a:t>6</a:t>
            </a:fld>
            <a:endParaRPr lang="en-US" sz="1000" dirty="0">
              <a:latin typeface="Arial Narrow" panose="020B0606020202030204" pitchFamily="34" charset="0"/>
            </a:endParaRPr>
          </a:p>
        </p:txBody>
      </p:sp>
      <p:sp>
        <p:nvSpPr>
          <p:cNvPr id="6" name="Zone de texte 3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196676" y="214986"/>
            <a:ext cx="883982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fr-FR" sz="2800" b="1" dirty="0" smtClean="0">
                <a:solidFill>
                  <a:srgbClr val="FC9600"/>
                </a:solidFill>
                <a:latin typeface="Arial Narrow" pitchFamily="34" charset="0"/>
              </a:rPr>
              <a:t>SÉLECTION DE L’ÉCHANTILLON</a:t>
            </a:r>
            <a:endParaRPr lang="en-US" altLang="fr-FR" sz="2800" b="1" dirty="0">
              <a:solidFill>
                <a:srgbClr val="FC9600"/>
              </a:solidFill>
              <a:latin typeface="Arial Narrow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447764" y="2490292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>
                <a:solidFill>
                  <a:schemeClr val="tx2"/>
                </a:solidFill>
              </a:rPr>
              <a:t>*(Canadian Observatory on Homelessness)</a:t>
            </a:r>
            <a:r>
              <a:rPr lang="en-CA" baseline="30000" dirty="0" smtClean="0">
                <a:solidFill>
                  <a:schemeClr val="tx2"/>
                </a:solidFill>
              </a:rPr>
              <a:t>1</a:t>
            </a:r>
          </a:p>
          <a:p>
            <a:endParaRPr lang="en-CA" dirty="0">
              <a:solidFill>
                <a:schemeClr val="tx2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051720" y="6119336"/>
            <a:ext cx="633670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200" baseline="30000" dirty="0" smtClean="0"/>
              <a:t>1</a:t>
            </a:r>
            <a:r>
              <a:rPr lang="en-CA" sz="1200" dirty="0" smtClean="0"/>
              <a:t>Canadian </a:t>
            </a:r>
            <a:r>
              <a:rPr lang="en-CA" sz="1200" dirty="0"/>
              <a:t>Observatory on Homelessness (2012) </a:t>
            </a:r>
            <a:r>
              <a:rPr lang="en-CA" sz="1200" b="1" i="1" dirty="0" err="1" smtClean="0"/>
              <a:t>Définition</a:t>
            </a:r>
            <a:r>
              <a:rPr lang="en-CA" sz="1200" b="1" i="1" dirty="0" smtClean="0"/>
              <a:t> </a:t>
            </a:r>
            <a:r>
              <a:rPr lang="en-CA" sz="1200" b="1" i="1" dirty="0" err="1"/>
              <a:t>canadienne</a:t>
            </a:r>
            <a:r>
              <a:rPr lang="en-CA" sz="1200" b="1" i="1" dirty="0"/>
              <a:t> de </a:t>
            </a:r>
            <a:r>
              <a:rPr lang="en-CA" sz="1200" b="1" i="1" dirty="0" err="1"/>
              <a:t>l’itinérance</a:t>
            </a:r>
            <a:r>
              <a:rPr lang="en-CA" sz="1200" b="1" i="1" dirty="0"/>
              <a:t>.</a:t>
            </a:r>
          </a:p>
          <a:p>
            <a:r>
              <a:rPr lang="en-CA" sz="1200" dirty="0"/>
              <a:t>Homeless Hub: </a:t>
            </a:r>
            <a:r>
              <a:rPr lang="en-CA" sz="1200" dirty="0" smtClean="0"/>
              <a:t>www.homelesshub.ca/homelessdefinition</a:t>
            </a:r>
            <a:r>
              <a:rPr lang="en-CA" sz="1200" dirty="0"/>
              <a:t>/</a:t>
            </a:r>
          </a:p>
          <a:p>
            <a:endParaRPr lang="en-CA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979712" y="6021288"/>
            <a:ext cx="65527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755576" y="3429000"/>
            <a:ext cx="7632848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sz="3200" b="1" dirty="0">
                <a:solidFill>
                  <a:srgbClr val="FF0000"/>
                </a:solidFill>
                <a:latin typeface="Arial Narrow" pitchFamily="34" charset="0"/>
              </a:rPr>
              <a:t>Personnes accédant à des logements de location temporaires et à court </a:t>
            </a:r>
            <a:r>
              <a:rPr lang="fr-CA" sz="3200" b="1" dirty="0" smtClean="0">
                <a:solidFill>
                  <a:srgbClr val="FF0000"/>
                </a:solidFill>
                <a:latin typeface="Arial Narrow" pitchFamily="34" charset="0"/>
              </a:rPr>
              <a:t>terme (ex.: maison de chambre)</a:t>
            </a:r>
            <a:endParaRPr lang="en-CA" sz="3200" b="1" dirty="0">
              <a:solidFill>
                <a:srgbClr val="FF0000"/>
              </a:solidFill>
              <a:latin typeface="Arial Narrow" pitchFamily="34" charset="0"/>
            </a:endParaRPr>
          </a:p>
          <a:p>
            <a:endParaRPr lang="en-CA" dirty="0"/>
          </a:p>
        </p:txBody>
      </p:sp>
      <p:sp>
        <p:nvSpPr>
          <p:cNvPr id="13" name="Multiply 12"/>
          <p:cNvSpPr/>
          <p:nvPr/>
        </p:nvSpPr>
        <p:spPr>
          <a:xfrm>
            <a:off x="2843808" y="2708920"/>
            <a:ext cx="3384376" cy="2964788"/>
          </a:xfrm>
          <a:prstGeom prst="mathMultiply">
            <a:avLst/>
          </a:prstGeom>
          <a:solidFill>
            <a:schemeClr val="accent1">
              <a:alpha val="6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61776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/>
      <p:bldP spid="7" grpId="0"/>
      <p:bldP spid="8" grpId="0"/>
      <p:bldP spid="12" grpId="0"/>
      <p:bldP spid="1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Image 2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Zone de texte 3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179512" y="1412776"/>
            <a:ext cx="311961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fr-FR" b="1" dirty="0">
                <a:solidFill>
                  <a:srgbClr val="FC9600"/>
                </a:solidFill>
                <a:latin typeface="Arial Narrow" pitchFamily="34" charset="0"/>
              </a:rPr>
              <a:t>	</a:t>
            </a: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258872-7C93-45B7-ABFC-C3E382B5E573}" type="slidenum">
              <a:rPr lang="en-US" sz="1000" smtClean="0">
                <a:latin typeface="Arial Narrow" panose="020B0606020202030204" pitchFamily="34" charset="0"/>
              </a:rPr>
              <a:pPr>
                <a:defRPr/>
              </a:pPr>
              <a:t>7</a:t>
            </a:fld>
            <a:endParaRPr lang="en-US" sz="1000" dirty="0">
              <a:latin typeface="Arial Narrow" panose="020B0606020202030204" pitchFamily="34" charset="0"/>
            </a:endParaRPr>
          </a:p>
        </p:txBody>
      </p:sp>
      <p:sp>
        <p:nvSpPr>
          <p:cNvPr id="6" name="Zone de texte 3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692150" y="1844824"/>
            <a:ext cx="7759700" cy="24006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fr-FR" sz="6000" b="1" dirty="0" smtClean="0">
                <a:solidFill>
                  <a:srgbClr val="FC9600"/>
                </a:solidFill>
                <a:latin typeface="Arial Narrow" pitchFamily="34" charset="0"/>
              </a:rPr>
              <a:t>DATE DE RÉFÉRENCE: 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fr-FR" sz="6000" b="1" dirty="0" smtClean="0">
                <a:solidFill>
                  <a:srgbClr val="FC9600"/>
                </a:solidFill>
                <a:latin typeface="Arial Narrow" pitchFamily="34" charset="0"/>
              </a:rPr>
              <a:t>LE 24 AOÛT 2015</a:t>
            </a:r>
            <a:endParaRPr lang="en-US" altLang="fr-FR" sz="6000" b="1" dirty="0">
              <a:solidFill>
                <a:srgbClr val="FC9600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3969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Zone de texte 3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179512" y="1412776"/>
            <a:ext cx="311961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fr-FR" b="1" dirty="0">
                <a:solidFill>
                  <a:srgbClr val="FC9600"/>
                </a:solidFill>
                <a:latin typeface="Arial Narrow" pitchFamily="34" charset="0"/>
              </a:rPr>
              <a:t>	</a:t>
            </a: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258872-7C93-45B7-ABFC-C3E382B5E573}" type="slidenum">
              <a:rPr lang="en-US" sz="1000" smtClean="0">
                <a:latin typeface="Arial Narrow" panose="020B0606020202030204" pitchFamily="34" charset="0"/>
              </a:rPr>
              <a:pPr>
                <a:defRPr/>
              </a:pPr>
              <a:t>8</a:t>
            </a:fld>
            <a:endParaRPr lang="en-US" sz="1000" dirty="0">
              <a:latin typeface="Arial Narrow" panose="020B0606020202030204" pitchFamily="34" charset="0"/>
            </a:endParaRPr>
          </a:p>
        </p:txBody>
      </p:sp>
      <p:sp>
        <p:nvSpPr>
          <p:cNvPr id="6" name="Zone de texte 3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196676" y="214986"/>
            <a:ext cx="768769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fr-FR" b="1" dirty="0" smtClean="0">
                <a:solidFill>
                  <a:srgbClr val="FC9600"/>
                </a:solidFill>
                <a:latin typeface="Arial Narrow" pitchFamily="34" charset="0"/>
              </a:rPr>
              <a:t>PROCESSUS DE COLLECTE DE DONNÉES</a:t>
            </a:r>
            <a:endParaRPr lang="en-US" altLang="fr-FR" b="1" dirty="0">
              <a:solidFill>
                <a:srgbClr val="FC9600"/>
              </a:solidFill>
              <a:latin typeface="Arial Narrow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211960" y="2391575"/>
            <a:ext cx="4320480" cy="646331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CA" dirty="0" smtClean="0"/>
              <a:t>85 </a:t>
            </a:r>
            <a:r>
              <a:rPr lang="en-CA" dirty="0" err="1" smtClean="0"/>
              <a:t>organismes</a:t>
            </a:r>
            <a:r>
              <a:rPr lang="en-CA" dirty="0" smtClean="0"/>
              <a:t> </a:t>
            </a:r>
            <a:r>
              <a:rPr lang="en-CA" dirty="0" err="1" smtClean="0"/>
              <a:t>communautaires</a:t>
            </a:r>
            <a:r>
              <a:rPr lang="en-CA" dirty="0" smtClean="0"/>
              <a:t> </a:t>
            </a:r>
            <a:r>
              <a:rPr lang="en-CA" dirty="0" err="1" smtClean="0"/>
              <a:t>montréalais</a:t>
            </a:r>
            <a:r>
              <a:rPr lang="en-CA" dirty="0" smtClean="0"/>
              <a:t> </a:t>
            </a:r>
            <a:r>
              <a:rPr lang="en-CA" dirty="0" err="1" smtClean="0"/>
              <a:t>ont</a:t>
            </a:r>
            <a:r>
              <a:rPr lang="en-CA" dirty="0" smtClean="0"/>
              <a:t> </a:t>
            </a:r>
            <a:r>
              <a:rPr lang="en-CA" dirty="0" err="1" smtClean="0"/>
              <a:t>participé</a:t>
            </a:r>
            <a:endParaRPr lang="en-CA" dirty="0"/>
          </a:p>
        </p:txBody>
      </p:sp>
      <p:sp>
        <p:nvSpPr>
          <p:cNvPr id="19" name="TextBox 18"/>
          <p:cNvSpPr txBox="1"/>
          <p:nvPr/>
        </p:nvSpPr>
        <p:spPr>
          <a:xfrm>
            <a:off x="5358213" y="4540582"/>
            <a:ext cx="3216106" cy="175432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CA" dirty="0" smtClean="0"/>
              <a:t>22 </a:t>
            </a:r>
            <a:r>
              <a:rPr lang="en-CA" dirty="0" err="1" smtClean="0"/>
              <a:t>ont</a:t>
            </a:r>
            <a:r>
              <a:rPr lang="en-CA" dirty="0" smtClean="0"/>
              <a:t> fait </a:t>
            </a:r>
            <a:r>
              <a:rPr lang="en-CA" dirty="0" err="1" smtClean="0"/>
              <a:t>administrer</a:t>
            </a:r>
            <a:r>
              <a:rPr lang="en-CA" dirty="0" smtClean="0"/>
              <a:t> les questionnaires par </a:t>
            </a:r>
            <a:r>
              <a:rPr lang="en-CA" dirty="0" err="1" smtClean="0"/>
              <a:t>leurs</a:t>
            </a:r>
            <a:r>
              <a:rPr lang="en-CA" dirty="0" smtClean="0"/>
              <a:t> </a:t>
            </a:r>
            <a:r>
              <a:rPr lang="en-CA" dirty="0" err="1" smtClean="0"/>
              <a:t>intervenants</a:t>
            </a:r>
            <a:r>
              <a:rPr lang="en-CA" dirty="0" smtClean="0"/>
              <a:t> (</a:t>
            </a:r>
            <a:r>
              <a:rPr lang="en-CA" dirty="0" err="1" smtClean="0"/>
              <a:t>exemple</a:t>
            </a:r>
            <a:r>
              <a:rPr lang="en-CA" dirty="0" smtClean="0"/>
              <a:t>: </a:t>
            </a:r>
            <a:r>
              <a:rPr lang="en-CA" dirty="0" err="1" smtClean="0"/>
              <a:t>travailleurs</a:t>
            </a:r>
            <a:r>
              <a:rPr lang="en-CA" dirty="0" smtClean="0"/>
              <a:t> de rue, refuges pour femmes </a:t>
            </a:r>
            <a:r>
              <a:rPr lang="en-CA" dirty="0" err="1" smtClean="0"/>
              <a:t>victimes</a:t>
            </a:r>
            <a:r>
              <a:rPr lang="en-CA" dirty="0" smtClean="0"/>
              <a:t> de violence </a:t>
            </a:r>
            <a:r>
              <a:rPr lang="en-CA" dirty="0" err="1" smtClean="0"/>
              <a:t>conjugale</a:t>
            </a:r>
            <a:r>
              <a:rPr lang="en-CA" dirty="0" smtClean="0"/>
              <a:t>)</a:t>
            </a:r>
            <a:endParaRPr lang="en-CA" dirty="0"/>
          </a:p>
        </p:txBody>
      </p:sp>
      <p:sp>
        <p:nvSpPr>
          <p:cNvPr id="29" name="TextBox 28"/>
          <p:cNvSpPr txBox="1"/>
          <p:nvPr/>
        </p:nvSpPr>
        <p:spPr>
          <a:xfrm>
            <a:off x="5400092" y="3604578"/>
            <a:ext cx="3132348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CA" dirty="0" smtClean="0"/>
              <a:t>63 </a:t>
            </a:r>
            <a:r>
              <a:rPr lang="en-CA" dirty="0" err="1" smtClean="0"/>
              <a:t>visités</a:t>
            </a:r>
            <a:r>
              <a:rPr lang="en-CA" dirty="0" smtClean="0"/>
              <a:t> par les </a:t>
            </a:r>
            <a:r>
              <a:rPr lang="en-CA" dirty="0" err="1" smtClean="0"/>
              <a:t>équipes</a:t>
            </a:r>
            <a:endParaRPr lang="en-CA" dirty="0"/>
          </a:p>
        </p:txBody>
      </p:sp>
      <p:sp>
        <p:nvSpPr>
          <p:cNvPr id="30" name="TextBox 29"/>
          <p:cNvSpPr txBox="1"/>
          <p:nvPr/>
        </p:nvSpPr>
        <p:spPr>
          <a:xfrm>
            <a:off x="354678" y="2391575"/>
            <a:ext cx="3569250" cy="369332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CA" dirty="0" smtClean="0"/>
              <a:t>Rues, </a:t>
            </a:r>
            <a:r>
              <a:rPr lang="en-CA" dirty="0" err="1" smtClean="0"/>
              <a:t>parcs</a:t>
            </a:r>
            <a:r>
              <a:rPr lang="en-CA" dirty="0" smtClean="0"/>
              <a:t>, </a:t>
            </a:r>
            <a:r>
              <a:rPr lang="en-CA" dirty="0" err="1" smtClean="0"/>
              <a:t>métros</a:t>
            </a:r>
            <a:r>
              <a:rPr lang="en-CA" dirty="0" smtClean="0"/>
              <a:t>, </a:t>
            </a:r>
            <a:r>
              <a:rPr lang="en-CA" dirty="0" err="1" smtClean="0"/>
              <a:t>lieux</a:t>
            </a:r>
            <a:r>
              <a:rPr lang="en-CA" dirty="0" smtClean="0"/>
              <a:t> </a:t>
            </a:r>
            <a:r>
              <a:rPr lang="en-CA" dirty="0" err="1" smtClean="0"/>
              <a:t>extérieurs</a:t>
            </a:r>
            <a:endParaRPr lang="en-CA" dirty="0"/>
          </a:p>
        </p:txBody>
      </p:sp>
      <p:sp>
        <p:nvSpPr>
          <p:cNvPr id="38" name="TextBox 37"/>
          <p:cNvSpPr txBox="1"/>
          <p:nvPr/>
        </p:nvSpPr>
        <p:spPr>
          <a:xfrm>
            <a:off x="1829326" y="4545683"/>
            <a:ext cx="18722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b="1" i="1" dirty="0">
                <a:solidFill>
                  <a:schemeClr val="accent2">
                    <a:lumMod val="75000"/>
                  </a:schemeClr>
                </a:solidFill>
              </a:rPr>
              <a:t>16% de </a:t>
            </a:r>
            <a:r>
              <a:rPr lang="en-CA" b="1" i="1" dirty="0" err="1">
                <a:solidFill>
                  <a:schemeClr val="accent2">
                    <a:lumMod val="75000"/>
                  </a:schemeClr>
                </a:solidFill>
              </a:rPr>
              <a:t>l’échantillon</a:t>
            </a:r>
            <a:endParaRPr lang="en-CA" b="1" i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13203" y="3327579"/>
            <a:ext cx="20522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b="1" i="1" dirty="0" err="1" smtClean="0">
                <a:solidFill>
                  <a:schemeClr val="accent2">
                    <a:lumMod val="75000"/>
                  </a:schemeClr>
                </a:solidFill>
              </a:rPr>
              <a:t>Taux</a:t>
            </a:r>
            <a:r>
              <a:rPr lang="en-CA" b="1" i="1" dirty="0" smtClean="0">
                <a:solidFill>
                  <a:schemeClr val="accent2">
                    <a:lumMod val="75000"/>
                  </a:schemeClr>
                </a:solidFill>
              </a:rPr>
              <a:t> de participation: 72%</a:t>
            </a:r>
            <a:endParaRPr lang="en-CA" b="1" i="1" dirty="0">
              <a:solidFill>
                <a:schemeClr val="accent2">
                  <a:lumMod val="75000"/>
                </a:schemeClr>
              </a:solidFill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1739317" y="2902620"/>
            <a:ext cx="0" cy="310356"/>
          </a:xfrm>
          <a:prstGeom prst="straightConnector1">
            <a:avLst/>
          </a:prstGeom>
          <a:ln w="22225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H="1">
            <a:off x="2915816" y="3754236"/>
            <a:ext cx="2158934" cy="0"/>
          </a:xfrm>
          <a:prstGeom prst="straightConnector1">
            <a:avLst/>
          </a:prstGeom>
          <a:ln w="22225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2015716" y="889556"/>
            <a:ext cx="43924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CA" sz="2800" b="1" dirty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4 </a:t>
            </a:r>
            <a:r>
              <a:rPr lang="en-CA" sz="2800" b="1" dirty="0" err="1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équipes</a:t>
            </a:r>
            <a:r>
              <a:rPr lang="en-CA" sz="2800" b="1" dirty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 de 2 </a:t>
            </a:r>
            <a:r>
              <a:rPr lang="en-CA" sz="2800" b="1" dirty="0" err="1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enquêteurs</a:t>
            </a:r>
            <a:endParaRPr lang="en-CA" sz="2800" b="1" dirty="0">
              <a:solidFill>
                <a:schemeClr val="bg1">
                  <a:lumMod val="50000"/>
                </a:schemeClr>
              </a:solidFill>
              <a:latin typeface="Arial Narrow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1365703" y="1412175"/>
            <a:ext cx="63860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CA" sz="2800" b="1" dirty="0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Sur le terrain du 24 </a:t>
            </a:r>
            <a:r>
              <a:rPr lang="en-CA" sz="2800" b="1" dirty="0" err="1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août</a:t>
            </a:r>
            <a:r>
              <a:rPr lang="en-CA" sz="2800" b="1" dirty="0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 au 14 </a:t>
            </a:r>
            <a:r>
              <a:rPr lang="en-CA" sz="2800" b="1" dirty="0" err="1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septembre</a:t>
            </a:r>
            <a:endParaRPr lang="en-CA" sz="2800" b="1" dirty="0">
              <a:solidFill>
                <a:schemeClr val="bg1">
                  <a:lumMod val="50000"/>
                </a:schemeClr>
              </a:solidFill>
              <a:latin typeface="Arial Narrow" pitchFamily="34" charset="0"/>
            </a:endParaRPr>
          </a:p>
        </p:txBody>
      </p:sp>
      <p:cxnSp>
        <p:nvCxnSpPr>
          <p:cNvPr id="40" name="Straight Arrow Connector 39"/>
          <p:cNvCxnSpPr/>
          <p:nvPr/>
        </p:nvCxnSpPr>
        <p:spPr>
          <a:xfrm flipH="1" flipV="1">
            <a:off x="3627903" y="4868848"/>
            <a:ext cx="1446847" cy="1"/>
          </a:xfrm>
          <a:prstGeom prst="straightConnector1">
            <a:avLst/>
          </a:prstGeom>
          <a:ln w="22225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 flipH="1">
            <a:off x="1907705" y="1844824"/>
            <a:ext cx="2232247" cy="54675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>
            <a:endCxn id="13" idx="0"/>
          </p:cNvCxnSpPr>
          <p:nvPr/>
        </p:nvCxnSpPr>
        <p:spPr>
          <a:xfrm>
            <a:off x="4211960" y="1844824"/>
            <a:ext cx="2160240" cy="54675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>
            <a:endCxn id="29" idx="0"/>
          </p:cNvCxnSpPr>
          <p:nvPr/>
        </p:nvCxnSpPr>
        <p:spPr>
          <a:xfrm>
            <a:off x="6966266" y="3037906"/>
            <a:ext cx="0" cy="56667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6966266" y="3973910"/>
            <a:ext cx="0" cy="56667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24115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9" grpId="0" animBg="1"/>
      <p:bldP spid="29" grpId="0" animBg="1"/>
      <p:bldP spid="30" grpId="0" animBg="1"/>
      <p:bldP spid="38" grpId="0"/>
      <p:bldP spid="4" grpId="0"/>
      <p:bldP spid="11" grpId="0"/>
      <p:bldP spid="3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996CA-C54A-4932-B42C-E6B96C899DD1}" type="slidenum">
              <a:rPr lang="fr-CA" smtClean="0"/>
              <a:t>9</a:t>
            </a:fld>
            <a:endParaRPr lang="fr-CA"/>
          </a:p>
        </p:txBody>
      </p:sp>
      <p:pic>
        <p:nvPicPr>
          <p:cNvPr id="3" name="Image 2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1835696" y="2371616"/>
            <a:ext cx="5112568" cy="1751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488" tIns="44450" rIns="90488" bIns="44450">
            <a:spAutoFit/>
          </a:bodyPr>
          <a:lstStyle>
            <a:lvl1pPr marL="457200" indent="-4572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eaLnBrk="1" hangingPunct="1">
              <a:spcBef>
                <a:spcPct val="0"/>
              </a:spcBef>
              <a:buFontTx/>
              <a:buNone/>
            </a:pPr>
            <a:r>
              <a:rPr lang="en-CA" altLang="fr-FR" sz="3600" b="1" dirty="0" smtClean="0">
                <a:solidFill>
                  <a:srgbClr val="FC9600"/>
                </a:solidFill>
                <a:latin typeface="Arial Narrow" pitchFamily="34" charset="0"/>
              </a:rPr>
              <a:t>RÉSULTATS DE L’ANALYSE DES QUESTIONNAIRES</a:t>
            </a:r>
          </a:p>
        </p:txBody>
      </p:sp>
    </p:spTree>
    <p:extLst>
      <p:ext uri="{BB962C8B-B14F-4D97-AF65-F5344CB8AC3E}">
        <p14:creationId xmlns:p14="http://schemas.microsoft.com/office/powerpoint/2010/main" val="3142520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3649</TotalTime>
  <Words>866</Words>
  <Application>Microsoft Office PowerPoint</Application>
  <PresentationFormat>On-screen Show (4:3)</PresentationFormat>
  <Paragraphs>203</Paragraphs>
  <Slides>21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Thème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Stagiaire</dc:creator>
  <cp:lastModifiedBy>Hunter, Patrick [NC]</cp:lastModifiedBy>
  <cp:revision>308</cp:revision>
  <cp:lastPrinted>2015-06-05T15:19:08Z</cp:lastPrinted>
  <dcterms:created xsi:type="dcterms:W3CDTF">2015-05-28T19:13:37Z</dcterms:created>
  <dcterms:modified xsi:type="dcterms:W3CDTF">2016-06-16T15:35:50Z</dcterms:modified>
</cp:coreProperties>
</file>